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96" r:id="rId6"/>
    <p:sldId id="295" r:id="rId7"/>
    <p:sldId id="273" r:id="rId8"/>
    <p:sldId id="297" r:id="rId9"/>
    <p:sldId id="289" r:id="rId10"/>
    <p:sldId id="274" r:id="rId11"/>
    <p:sldId id="290" r:id="rId12"/>
    <p:sldId id="275" r:id="rId13"/>
    <p:sldId id="276" r:id="rId14"/>
    <p:sldId id="277" r:id="rId15"/>
    <p:sldId id="291" r:id="rId16"/>
    <p:sldId id="299" r:id="rId17"/>
    <p:sldId id="278" r:id="rId18"/>
    <p:sldId id="279" r:id="rId19"/>
    <p:sldId id="287" r:id="rId20"/>
    <p:sldId id="293" r:id="rId21"/>
    <p:sldId id="280" r:id="rId22"/>
    <p:sldId id="298" r:id="rId23"/>
    <p:sldId id="282" r:id="rId24"/>
    <p:sldId id="283" r:id="rId25"/>
    <p:sldId id="284" r:id="rId26"/>
    <p:sldId id="285" r:id="rId27"/>
    <p:sldId id="286" r:id="rId28"/>
    <p:sldId id="288" r:id="rId29"/>
    <p:sldId id="294" r:id="rId30"/>
    <p:sldId id="302" r:id="rId31"/>
    <p:sldId id="303" r:id="rId32"/>
    <p:sldId id="300"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5B9BD5"/>
    <a:srgbClr val="FFC000"/>
    <a:srgbClr val="FB5820"/>
    <a:srgbClr val="423483"/>
    <a:srgbClr val="59B78A"/>
    <a:srgbClr val="777777"/>
    <a:srgbClr val="FFFFFF"/>
    <a:srgbClr val="F8D7CD"/>
    <a:srgbClr val="84BC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00B24-B167-474C-ABC8-75AAD651879C}" v="38" dt="2022-04-29T14:48:16.587"/>
    <p1510:client id="{D89ADAD2-799B-437F-BF04-5F7CBCF5EDC9}" v="1" dt="2022-04-29T12:40:04.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21" autoAdjust="0"/>
    <p:restoredTop sz="94660"/>
  </p:normalViewPr>
  <p:slideViewPr>
    <p:cSldViewPr snapToGrid="0">
      <p:cViewPr varScale="1">
        <p:scale>
          <a:sx n="101" d="100"/>
          <a:sy n="101" d="100"/>
        </p:scale>
        <p:origin x="96" y="3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FE1B91-9AC5-467F-8396-0E9DDA835DF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r-FR"/>
        </a:p>
      </dgm:t>
    </dgm:pt>
    <dgm:pt modelId="{4D31BDDE-154F-4242-9E2D-3A5B6C148224}">
      <dgm:prSet phldrT="[Texte]" custT="1"/>
      <dgm:spPr/>
      <dgm:t>
        <a:bodyPr/>
        <a:lstStyle/>
        <a:p>
          <a:r>
            <a:rPr lang="fr-FR" sz="2000" dirty="0"/>
            <a:t>1</a:t>
          </a:r>
          <a:r>
            <a:rPr lang="fr-FR" sz="2000" baseline="30000" dirty="0"/>
            <a:t>ère</a:t>
          </a:r>
          <a:r>
            <a:rPr lang="fr-FR" sz="2000" dirty="0"/>
            <a:t> TLT</a:t>
          </a:r>
        </a:p>
      </dgm:t>
    </dgm:pt>
    <dgm:pt modelId="{90CD1A67-D416-434B-9FD5-015644ECBB38}" type="parTrans" cxnId="{8888FE2E-3993-48CE-AC88-64CE5ED4AA43}">
      <dgm:prSet/>
      <dgm:spPr/>
      <dgm:t>
        <a:bodyPr/>
        <a:lstStyle/>
        <a:p>
          <a:endParaRPr lang="fr-FR"/>
        </a:p>
      </dgm:t>
    </dgm:pt>
    <dgm:pt modelId="{1044ADCE-BD0F-48C7-8D5A-C99EF316606A}" type="sibTrans" cxnId="{8888FE2E-3993-48CE-AC88-64CE5ED4AA43}">
      <dgm:prSet/>
      <dgm:spPr/>
      <dgm:t>
        <a:bodyPr/>
        <a:lstStyle/>
        <a:p>
          <a:endParaRPr lang="fr-FR"/>
        </a:p>
      </dgm:t>
    </dgm:pt>
    <dgm:pt modelId="{D1E58943-CEA3-4606-B55E-3A69A61F3D16}">
      <dgm:prSet phldrT="[Texte]" custT="1"/>
      <dgm:spPr/>
      <dgm:t>
        <a:bodyPr/>
        <a:lstStyle/>
        <a:p>
          <a:r>
            <a:rPr lang="fr-FR" sz="1400" dirty="0"/>
            <a:t>Envoi d’une facture : FSE (+DRE)</a:t>
          </a:r>
        </a:p>
      </dgm:t>
    </dgm:pt>
    <dgm:pt modelId="{C21E826D-C1A9-44DE-90D7-B88634DB8425}" type="parTrans" cxnId="{A9208586-6BBF-4311-99D7-FCB69056A03C}">
      <dgm:prSet/>
      <dgm:spPr/>
      <dgm:t>
        <a:bodyPr/>
        <a:lstStyle/>
        <a:p>
          <a:endParaRPr lang="fr-FR"/>
        </a:p>
      </dgm:t>
    </dgm:pt>
    <dgm:pt modelId="{052A169B-B85F-48DC-A0AB-B76386E8D350}" type="sibTrans" cxnId="{A9208586-6BBF-4311-99D7-FCB69056A03C}">
      <dgm:prSet/>
      <dgm:spPr/>
      <dgm:t>
        <a:bodyPr/>
        <a:lstStyle/>
        <a:p>
          <a:endParaRPr lang="fr-FR"/>
        </a:p>
      </dgm:t>
    </dgm:pt>
    <dgm:pt modelId="{759E598A-ADEA-4BD7-9F7B-69318033A7AB}">
      <dgm:prSet phldrT="[Texte]" custT="1"/>
      <dgm:spPr/>
      <dgm:t>
        <a:bodyPr/>
        <a:lstStyle/>
        <a:p>
          <a:r>
            <a:rPr lang="fr-FR" sz="2000" dirty="0"/>
            <a:t>2</a:t>
          </a:r>
          <a:r>
            <a:rPr lang="fr-FR" sz="2000" baseline="30000" dirty="0"/>
            <a:t>ème</a:t>
          </a:r>
          <a:r>
            <a:rPr lang="fr-FR" sz="2000" dirty="0"/>
            <a:t> TLT</a:t>
          </a:r>
        </a:p>
      </dgm:t>
    </dgm:pt>
    <dgm:pt modelId="{13AF5D4F-A85E-4CB0-A726-87BF9230F95E}" type="parTrans" cxnId="{AEB560B2-35E4-4143-9E1C-718A74343419}">
      <dgm:prSet/>
      <dgm:spPr/>
      <dgm:t>
        <a:bodyPr/>
        <a:lstStyle/>
        <a:p>
          <a:endParaRPr lang="fr-FR"/>
        </a:p>
      </dgm:t>
    </dgm:pt>
    <dgm:pt modelId="{9B46C942-F578-465E-889D-4C5B9E33FC86}" type="sibTrans" cxnId="{AEB560B2-35E4-4143-9E1C-718A74343419}">
      <dgm:prSet/>
      <dgm:spPr/>
      <dgm:t>
        <a:bodyPr/>
        <a:lstStyle/>
        <a:p>
          <a:endParaRPr lang="fr-FR"/>
        </a:p>
      </dgm:t>
    </dgm:pt>
    <dgm:pt modelId="{1A0EA7CE-15B1-47A6-B113-FD943B04A51A}">
      <dgm:prSet phldrT="[Texte]" custT="1"/>
      <dgm:spPr/>
      <dgm:t>
        <a:bodyPr/>
        <a:lstStyle/>
        <a:p>
          <a:r>
            <a:rPr lang="fr-FR" sz="1400" dirty="0"/>
            <a:t>Réception accusé de réception FSE (ARL)</a:t>
          </a:r>
        </a:p>
      </dgm:t>
    </dgm:pt>
    <dgm:pt modelId="{90FC7FAA-F14C-4F71-A7DE-5C4EAE356145}" type="parTrans" cxnId="{4B94372F-909D-44C2-986F-DF3D17B31DDE}">
      <dgm:prSet/>
      <dgm:spPr/>
      <dgm:t>
        <a:bodyPr/>
        <a:lstStyle/>
        <a:p>
          <a:endParaRPr lang="fr-FR"/>
        </a:p>
      </dgm:t>
    </dgm:pt>
    <dgm:pt modelId="{5F07BADF-0434-49B1-A5F2-07447BEA269F}" type="sibTrans" cxnId="{4B94372F-909D-44C2-986F-DF3D17B31DDE}">
      <dgm:prSet/>
      <dgm:spPr/>
      <dgm:t>
        <a:bodyPr/>
        <a:lstStyle/>
        <a:p>
          <a:endParaRPr lang="fr-FR"/>
        </a:p>
      </dgm:t>
    </dgm:pt>
    <dgm:pt modelId="{1A7AFBD6-153F-4EF4-99BA-6F73E0610852}">
      <dgm:prSet phldrT="[Texte]" custT="1"/>
      <dgm:spPr/>
      <dgm:t>
        <a:bodyPr/>
        <a:lstStyle/>
        <a:p>
          <a:r>
            <a:rPr lang="fr-FR" sz="2000" dirty="0"/>
            <a:t>3</a:t>
          </a:r>
          <a:r>
            <a:rPr lang="fr-FR" sz="2000" baseline="30000" dirty="0"/>
            <a:t>ème</a:t>
          </a:r>
          <a:r>
            <a:rPr lang="fr-FR" sz="2000" dirty="0"/>
            <a:t> TLT</a:t>
          </a:r>
        </a:p>
      </dgm:t>
    </dgm:pt>
    <dgm:pt modelId="{824D9F26-172A-4086-BB23-B52892895FF4}" type="parTrans" cxnId="{0C71FD41-8E06-40FD-A60C-A30C0A54D4ED}">
      <dgm:prSet/>
      <dgm:spPr/>
      <dgm:t>
        <a:bodyPr/>
        <a:lstStyle/>
        <a:p>
          <a:endParaRPr lang="fr-FR"/>
        </a:p>
      </dgm:t>
    </dgm:pt>
    <dgm:pt modelId="{DB62BA7C-FF0B-43C7-BEC4-E73BE6B1690E}" type="sibTrans" cxnId="{0C71FD41-8E06-40FD-A60C-A30C0A54D4ED}">
      <dgm:prSet/>
      <dgm:spPr/>
      <dgm:t>
        <a:bodyPr/>
        <a:lstStyle/>
        <a:p>
          <a:endParaRPr lang="fr-FR"/>
        </a:p>
      </dgm:t>
    </dgm:pt>
    <dgm:pt modelId="{8FD5BEDA-AE7E-445B-8D44-043812E48203}">
      <dgm:prSet phldrT="[Texte]" custT="1"/>
      <dgm:spPr/>
      <dgm:t>
        <a:bodyPr/>
        <a:lstStyle/>
        <a:p>
          <a:r>
            <a:rPr lang="fr-FR" sz="1400" dirty="0"/>
            <a:t>Envoi PJ SCOR</a:t>
          </a:r>
          <a:br>
            <a:rPr lang="fr-FR" sz="1400" dirty="0"/>
          </a:br>
          <a:r>
            <a:rPr lang="fr-FR" sz="1100" dirty="0"/>
            <a:t>(nb limite par envoi)</a:t>
          </a:r>
          <a:endParaRPr lang="fr-FR" sz="1400" dirty="0"/>
        </a:p>
      </dgm:t>
    </dgm:pt>
    <dgm:pt modelId="{D25065A6-665E-4140-8255-E174683D7EFB}" type="parTrans" cxnId="{43D2731F-2863-48B9-9B1C-D42A06368ECF}">
      <dgm:prSet/>
      <dgm:spPr/>
      <dgm:t>
        <a:bodyPr/>
        <a:lstStyle/>
        <a:p>
          <a:endParaRPr lang="fr-FR"/>
        </a:p>
      </dgm:t>
    </dgm:pt>
    <dgm:pt modelId="{2C523B3E-5854-45CB-B2E2-6053BDC898B8}" type="sibTrans" cxnId="{43D2731F-2863-48B9-9B1C-D42A06368ECF}">
      <dgm:prSet/>
      <dgm:spPr/>
      <dgm:t>
        <a:bodyPr/>
        <a:lstStyle/>
        <a:p>
          <a:endParaRPr lang="fr-FR"/>
        </a:p>
      </dgm:t>
    </dgm:pt>
    <dgm:pt modelId="{3CF080B8-4DC9-4142-8764-C9A1D9FDE410}">
      <dgm:prSet custT="1"/>
      <dgm:spPr/>
      <dgm:t>
        <a:bodyPr/>
        <a:lstStyle/>
        <a:p>
          <a:r>
            <a:rPr lang="fr-FR" sz="2000" dirty="0"/>
            <a:t>4</a:t>
          </a:r>
          <a:r>
            <a:rPr lang="fr-FR" sz="2000" baseline="30000" dirty="0"/>
            <a:t>ème</a:t>
          </a:r>
          <a:r>
            <a:rPr lang="fr-FR" sz="2000" dirty="0"/>
            <a:t> TLT</a:t>
          </a:r>
        </a:p>
      </dgm:t>
    </dgm:pt>
    <dgm:pt modelId="{A2F2D613-6ED0-4667-84DE-BD4CA582F265}" type="parTrans" cxnId="{0ABB419E-0477-4951-A20B-E0D6F55E4CFC}">
      <dgm:prSet/>
      <dgm:spPr/>
      <dgm:t>
        <a:bodyPr/>
        <a:lstStyle/>
        <a:p>
          <a:endParaRPr lang="fr-FR"/>
        </a:p>
      </dgm:t>
    </dgm:pt>
    <dgm:pt modelId="{0E841AD1-197A-4041-987B-2DA49E287CE6}" type="sibTrans" cxnId="{0ABB419E-0477-4951-A20B-E0D6F55E4CFC}">
      <dgm:prSet/>
      <dgm:spPr/>
      <dgm:t>
        <a:bodyPr/>
        <a:lstStyle/>
        <a:p>
          <a:endParaRPr lang="fr-FR"/>
        </a:p>
      </dgm:t>
    </dgm:pt>
    <dgm:pt modelId="{3915875D-5563-49B2-805D-B6E23C998B89}">
      <dgm:prSet custT="1"/>
      <dgm:spPr/>
      <dgm:t>
        <a:bodyPr/>
        <a:lstStyle/>
        <a:p>
          <a:r>
            <a:rPr lang="fr-FR" sz="1400" dirty="0"/>
            <a:t>Réception accusé réception PJSCOR</a:t>
          </a:r>
          <a:endParaRPr lang="fr-FR" sz="1200" dirty="0"/>
        </a:p>
      </dgm:t>
    </dgm:pt>
    <dgm:pt modelId="{BEC1B621-DF4B-426E-B8E2-D557DDB5CA17}" type="parTrans" cxnId="{9CF84177-3CE1-4977-BA7F-919F412D0447}">
      <dgm:prSet/>
      <dgm:spPr/>
      <dgm:t>
        <a:bodyPr/>
        <a:lstStyle/>
        <a:p>
          <a:endParaRPr lang="fr-FR"/>
        </a:p>
      </dgm:t>
    </dgm:pt>
    <dgm:pt modelId="{8A502E12-BDFD-4834-845D-8C974511F3C9}" type="sibTrans" cxnId="{9CF84177-3CE1-4977-BA7F-919F412D0447}">
      <dgm:prSet/>
      <dgm:spPr/>
      <dgm:t>
        <a:bodyPr/>
        <a:lstStyle/>
        <a:p>
          <a:endParaRPr lang="fr-FR"/>
        </a:p>
      </dgm:t>
    </dgm:pt>
    <dgm:pt modelId="{F249FB09-CAE9-4348-892C-15A8F3DA98E8}">
      <dgm:prSet custT="1"/>
      <dgm:spPr/>
      <dgm:t>
        <a:bodyPr/>
        <a:lstStyle/>
        <a:p>
          <a:r>
            <a:rPr lang="fr-FR" sz="2000" dirty="0" err="1"/>
            <a:t>N</a:t>
          </a:r>
          <a:r>
            <a:rPr lang="fr-FR" sz="2000" baseline="30000" dirty="0" err="1"/>
            <a:t>ème</a:t>
          </a:r>
          <a:r>
            <a:rPr lang="fr-FR" sz="2000" dirty="0"/>
            <a:t>  TLT</a:t>
          </a:r>
        </a:p>
      </dgm:t>
    </dgm:pt>
    <dgm:pt modelId="{D5E07EE5-B613-41B3-BEFF-B5D8EAC140E3}" type="parTrans" cxnId="{B9A5FA1D-821E-48CF-AFDF-061A860F9FD7}">
      <dgm:prSet/>
      <dgm:spPr/>
      <dgm:t>
        <a:bodyPr/>
        <a:lstStyle/>
        <a:p>
          <a:endParaRPr lang="fr-FR"/>
        </a:p>
      </dgm:t>
    </dgm:pt>
    <dgm:pt modelId="{1E409DC0-1C3E-4EF2-A130-BE358A7BD531}" type="sibTrans" cxnId="{B9A5FA1D-821E-48CF-AFDF-061A860F9FD7}">
      <dgm:prSet/>
      <dgm:spPr/>
      <dgm:t>
        <a:bodyPr/>
        <a:lstStyle/>
        <a:p>
          <a:endParaRPr lang="fr-FR"/>
        </a:p>
      </dgm:t>
    </dgm:pt>
    <dgm:pt modelId="{FFF227EC-F506-41F8-BA3F-0B1C954C7575}">
      <dgm:prSet custT="1"/>
      <dgm:spPr/>
      <dgm:t>
        <a:bodyPr/>
        <a:lstStyle/>
        <a:p>
          <a:r>
            <a:rPr lang="fr-FR" sz="1400" dirty="0"/>
            <a:t>Réception retour de paiement</a:t>
          </a:r>
        </a:p>
      </dgm:t>
    </dgm:pt>
    <dgm:pt modelId="{C68D3466-917D-4198-9C55-A6534C8EDAAB}" type="parTrans" cxnId="{1885E464-E753-4553-A1BE-4B14DFE2938F}">
      <dgm:prSet/>
      <dgm:spPr/>
      <dgm:t>
        <a:bodyPr/>
        <a:lstStyle/>
        <a:p>
          <a:endParaRPr lang="fr-FR"/>
        </a:p>
      </dgm:t>
    </dgm:pt>
    <dgm:pt modelId="{7071E6E2-9446-448D-8661-6EA19A7DD079}" type="sibTrans" cxnId="{1885E464-E753-4553-A1BE-4B14DFE2938F}">
      <dgm:prSet/>
      <dgm:spPr/>
      <dgm:t>
        <a:bodyPr/>
        <a:lstStyle/>
        <a:p>
          <a:endParaRPr lang="fr-FR"/>
        </a:p>
      </dgm:t>
    </dgm:pt>
    <dgm:pt modelId="{D756BF3A-364C-4FD3-AFB2-96A1143646BB}" type="pres">
      <dgm:prSet presAssocID="{13FE1B91-9AC5-467F-8396-0E9DDA835DF8}" presName="Name0" presStyleCnt="0">
        <dgm:presLayoutVars>
          <dgm:dir/>
          <dgm:animLvl val="lvl"/>
          <dgm:resizeHandles val="exact"/>
        </dgm:presLayoutVars>
      </dgm:prSet>
      <dgm:spPr/>
    </dgm:pt>
    <dgm:pt modelId="{48736EF3-7692-41E1-87F4-458C736192EE}" type="pres">
      <dgm:prSet presAssocID="{13FE1B91-9AC5-467F-8396-0E9DDA835DF8}" presName="tSp" presStyleCnt="0"/>
      <dgm:spPr/>
    </dgm:pt>
    <dgm:pt modelId="{A77F6C06-2D02-43C0-9FCE-7CBA0F0046B7}" type="pres">
      <dgm:prSet presAssocID="{13FE1B91-9AC5-467F-8396-0E9DDA835DF8}" presName="bSp" presStyleCnt="0"/>
      <dgm:spPr/>
    </dgm:pt>
    <dgm:pt modelId="{E100B0D8-B8BD-4B12-A98F-D76F33B6DDFE}" type="pres">
      <dgm:prSet presAssocID="{13FE1B91-9AC5-467F-8396-0E9DDA835DF8}" presName="process" presStyleCnt="0"/>
      <dgm:spPr/>
    </dgm:pt>
    <dgm:pt modelId="{0C54016B-688C-4830-8660-F780886B3764}" type="pres">
      <dgm:prSet presAssocID="{4D31BDDE-154F-4242-9E2D-3A5B6C148224}" presName="composite1" presStyleCnt="0"/>
      <dgm:spPr/>
    </dgm:pt>
    <dgm:pt modelId="{01AD9FD0-39C4-499A-A5A9-0B94B4370A9C}" type="pres">
      <dgm:prSet presAssocID="{4D31BDDE-154F-4242-9E2D-3A5B6C148224}" presName="dummyNode1" presStyleLbl="node1" presStyleIdx="0" presStyleCnt="5"/>
      <dgm:spPr/>
    </dgm:pt>
    <dgm:pt modelId="{EE46CF49-FAFA-4601-8E58-4DC53145094F}" type="pres">
      <dgm:prSet presAssocID="{4D31BDDE-154F-4242-9E2D-3A5B6C148224}" presName="childNode1" presStyleLbl="bgAcc1" presStyleIdx="0" presStyleCnt="5">
        <dgm:presLayoutVars>
          <dgm:bulletEnabled val="1"/>
        </dgm:presLayoutVars>
      </dgm:prSet>
      <dgm:spPr/>
    </dgm:pt>
    <dgm:pt modelId="{F9F623F8-DB20-4ADD-AE5F-18F9E891B6CF}" type="pres">
      <dgm:prSet presAssocID="{4D31BDDE-154F-4242-9E2D-3A5B6C148224}" presName="childNode1tx" presStyleLbl="bgAcc1" presStyleIdx="0" presStyleCnt="5">
        <dgm:presLayoutVars>
          <dgm:bulletEnabled val="1"/>
        </dgm:presLayoutVars>
      </dgm:prSet>
      <dgm:spPr/>
    </dgm:pt>
    <dgm:pt modelId="{0CAA810C-8445-466A-AA0B-07D91A5FCAB8}" type="pres">
      <dgm:prSet presAssocID="{4D31BDDE-154F-4242-9E2D-3A5B6C148224}" presName="parentNode1" presStyleLbl="node1" presStyleIdx="0" presStyleCnt="5">
        <dgm:presLayoutVars>
          <dgm:chMax val="1"/>
          <dgm:bulletEnabled val="1"/>
        </dgm:presLayoutVars>
      </dgm:prSet>
      <dgm:spPr/>
    </dgm:pt>
    <dgm:pt modelId="{1DAA51FF-6295-4F77-B7C3-7114DA8760B8}" type="pres">
      <dgm:prSet presAssocID="{4D31BDDE-154F-4242-9E2D-3A5B6C148224}" presName="connSite1" presStyleCnt="0"/>
      <dgm:spPr/>
    </dgm:pt>
    <dgm:pt modelId="{C2265203-7E2F-4DE0-A428-9281260E1830}" type="pres">
      <dgm:prSet presAssocID="{1044ADCE-BD0F-48C7-8D5A-C99EF316606A}" presName="Name9" presStyleLbl="sibTrans2D1" presStyleIdx="0" presStyleCnt="4"/>
      <dgm:spPr/>
    </dgm:pt>
    <dgm:pt modelId="{4E3A5ED4-E0D5-4261-8722-03851C825B17}" type="pres">
      <dgm:prSet presAssocID="{759E598A-ADEA-4BD7-9F7B-69318033A7AB}" presName="composite2" presStyleCnt="0"/>
      <dgm:spPr/>
    </dgm:pt>
    <dgm:pt modelId="{1D8199D1-B162-4758-9CF4-9F1B68962626}" type="pres">
      <dgm:prSet presAssocID="{759E598A-ADEA-4BD7-9F7B-69318033A7AB}" presName="dummyNode2" presStyleLbl="node1" presStyleIdx="0" presStyleCnt="5"/>
      <dgm:spPr/>
    </dgm:pt>
    <dgm:pt modelId="{FA9B6E6A-FC8D-4D3C-A3EA-B0B7EFB3E274}" type="pres">
      <dgm:prSet presAssocID="{759E598A-ADEA-4BD7-9F7B-69318033A7AB}" presName="childNode2" presStyleLbl="bgAcc1" presStyleIdx="1" presStyleCnt="5" custScaleY="112904">
        <dgm:presLayoutVars>
          <dgm:bulletEnabled val="1"/>
        </dgm:presLayoutVars>
      </dgm:prSet>
      <dgm:spPr/>
    </dgm:pt>
    <dgm:pt modelId="{CDF682D8-BFCD-4CCB-B19D-A102B066E0F7}" type="pres">
      <dgm:prSet presAssocID="{759E598A-ADEA-4BD7-9F7B-69318033A7AB}" presName="childNode2tx" presStyleLbl="bgAcc1" presStyleIdx="1" presStyleCnt="5">
        <dgm:presLayoutVars>
          <dgm:bulletEnabled val="1"/>
        </dgm:presLayoutVars>
      </dgm:prSet>
      <dgm:spPr/>
    </dgm:pt>
    <dgm:pt modelId="{606D7FEF-5316-4DBD-AF9E-7BDBC5A56997}" type="pres">
      <dgm:prSet presAssocID="{759E598A-ADEA-4BD7-9F7B-69318033A7AB}" presName="parentNode2" presStyleLbl="node1" presStyleIdx="1" presStyleCnt="5">
        <dgm:presLayoutVars>
          <dgm:chMax val="0"/>
          <dgm:bulletEnabled val="1"/>
        </dgm:presLayoutVars>
      </dgm:prSet>
      <dgm:spPr/>
    </dgm:pt>
    <dgm:pt modelId="{502E2AE3-FE36-4960-8951-30695CF2FB00}" type="pres">
      <dgm:prSet presAssocID="{759E598A-ADEA-4BD7-9F7B-69318033A7AB}" presName="connSite2" presStyleCnt="0"/>
      <dgm:spPr/>
    </dgm:pt>
    <dgm:pt modelId="{F7E5B130-049C-405A-B5A3-15765207CB58}" type="pres">
      <dgm:prSet presAssocID="{9B46C942-F578-465E-889D-4C5B9E33FC86}" presName="Name18" presStyleLbl="sibTrans2D1" presStyleIdx="1" presStyleCnt="4"/>
      <dgm:spPr/>
    </dgm:pt>
    <dgm:pt modelId="{2D256433-84D9-4D95-93D9-447E4A2969FF}" type="pres">
      <dgm:prSet presAssocID="{1A7AFBD6-153F-4EF4-99BA-6F73E0610852}" presName="composite1" presStyleCnt="0"/>
      <dgm:spPr/>
    </dgm:pt>
    <dgm:pt modelId="{152FFF62-592C-4E9D-8581-5C3FD7A7C822}" type="pres">
      <dgm:prSet presAssocID="{1A7AFBD6-153F-4EF4-99BA-6F73E0610852}" presName="dummyNode1" presStyleLbl="node1" presStyleIdx="1" presStyleCnt="5"/>
      <dgm:spPr/>
    </dgm:pt>
    <dgm:pt modelId="{2DA388E2-C4EA-4E9D-8C58-ED3850F912BC}" type="pres">
      <dgm:prSet presAssocID="{1A7AFBD6-153F-4EF4-99BA-6F73E0610852}" presName="childNode1" presStyleLbl="bgAcc1" presStyleIdx="2" presStyleCnt="5">
        <dgm:presLayoutVars>
          <dgm:bulletEnabled val="1"/>
        </dgm:presLayoutVars>
      </dgm:prSet>
      <dgm:spPr/>
    </dgm:pt>
    <dgm:pt modelId="{2A919564-D067-48AA-B3FB-65F78817A26A}" type="pres">
      <dgm:prSet presAssocID="{1A7AFBD6-153F-4EF4-99BA-6F73E0610852}" presName="childNode1tx" presStyleLbl="bgAcc1" presStyleIdx="2" presStyleCnt="5">
        <dgm:presLayoutVars>
          <dgm:bulletEnabled val="1"/>
        </dgm:presLayoutVars>
      </dgm:prSet>
      <dgm:spPr/>
    </dgm:pt>
    <dgm:pt modelId="{2B9F58BD-F87D-4F2F-A433-D35032F31768}" type="pres">
      <dgm:prSet presAssocID="{1A7AFBD6-153F-4EF4-99BA-6F73E0610852}" presName="parentNode1" presStyleLbl="node1" presStyleIdx="2" presStyleCnt="5">
        <dgm:presLayoutVars>
          <dgm:chMax val="1"/>
          <dgm:bulletEnabled val="1"/>
        </dgm:presLayoutVars>
      </dgm:prSet>
      <dgm:spPr/>
    </dgm:pt>
    <dgm:pt modelId="{1C3D5377-8C25-40C6-9F0F-8E5EB1E31B0A}" type="pres">
      <dgm:prSet presAssocID="{1A7AFBD6-153F-4EF4-99BA-6F73E0610852}" presName="connSite1" presStyleCnt="0"/>
      <dgm:spPr/>
    </dgm:pt>
    <dgm:pt modelId="{75102031-E282-45E0-A786-2103C851C30A}" type="pres">
      <dgm:prSet presAssocID="{DB62BA7C-FF0B-43C7-BEC4-E73BE6B1690E}" presName="Name9" presStyleLbl="sibTrans2D1" presStyleIdx="2" presStyleCnt="4"/>
      <dgm:spPr/>
    </dgm:pt>
    <dgm:pt modelId="{BA7A5DAC-1BDD-440E-BBB7-591F945168DC}" type="pres">
      <dgm:prSet presAssocID="{3CF080B8-4DC9-4142-8764-C9A1D9FDE410}" presName="composite2" presStyleCnt="0"/>
      <dgm:spPr/>
    </dgm:pt>
    <dgm:pt modelId="{BD0B4D3E-797C-4975-9D30-DF677969EE65}" type="pres">
      <dgm:prSet presAssocID="{3CF080B8-4DC9-4142-8764-C9A1D9FDE410}" presName="dummyNode2" presStyleLbl="node1" presStyleIdx="2" presStyleCnt="5"/>
      <dgm:spPr/>
    </dgm:pt>
    <dgm:pt modelId="{55E2CB32-A53C-4A4D-A4C9-382512E1FADE}" type="pres">
      <dgm:prSet presAssocID="{3CF080B8-4DC9-4142-8764-C9A1D9FDE410}" presName="childNode2" presStyleLbl="bgAcc1" presStyleIdx="3" presStyleCnt="5" custScaleY="118291">
        <dgm:presLayoutVars>
          <dgm:bulletEnabled val="1"/>
        </dgm:presLayoutVars>
      </dgm:prSet>
      <dgm:spPr/>
    </dgm:pt>
    <dgm:pt modelId="{FB1F8266-9502-4B0F-BE8C-0E0B7DD52901}" type="pres">
      <dgm:prSet presAssocID="{3CF080B8-4DC9-4142-8764-C9A1D9FDE410}" presName="childNode2tx" presStyleLbl="bgAcc1" presStyleIdx="3" presStyleCnt="5">
        <dgm:presLayoutVars>
          <dgm:bulletEnabled val="1"/>
        </dgm:presLayoutVars>
      </dgm:prSet>
      <dgm:spPr/>
    </dgm:pt>
    <dgm:pt modelId="{5E288B1C-91CE-475B-8E38-085F76531374}" type="pres">
      <dgm:prSet presAssocID="{3CF080B8-4DC9-4142-8764-C9A1D9FDE410}" presName="parentNode2" presStyleLbl="node1" presStyleIdx="3" presStyleCnt="5">
        <dgm:presLayoutVars>
          <dgm:chMax val="0"/>
          <dgm:bulletEnabled val="1"/>
        </dgm:presLayoutVars>
      </dgm:prSet>
      <dgm:spPr/>
    </dgm:pt>
    <dgm:pt modelId="{7A9BB333-4EE8-46E1-9168-83D4FED84BA1}" type="pres">
      <dgm:prSet presAssocID="{3CF080B8-4DC9-4142-8764-C9A1D9FDE410}" presName="connSite2" presStyleCnt="0"/>
      <dgm:spPr/>
    </dgm:pt>
    <dgm:pt modelId="{BE646E5F-C06F-46E2-8442-3420FFDB2F91}" type="pres">
      <dgm:prSet presAssocID="{0E841AD1-197A-4041-987B-2DA49E287CE6}" presName="Name18" presStyleLbl="sibTrans2D1" presStyleIdx="3" presStyleCnt="4"/>
      <dgm:spPr/>
    </dgm:pt>
    <dgm:pt modelId="{BF07C8E5-10E5-4DAF-A469-D32539AF9335}" type="pres">
      <dgm:prSet presAssocID="{F249FB09-CAE9-4348-892C-15A8F3DA98E8}" presName="composite1" presStyleCnt="0"/>
      <dgm:spPr/>
    </dgm:pt>
    <dgm:pt modelId="{AD479D75-601F-491D-A681-320372500208}" type="pres">
      <dgm:prSet presAssocID="{F249FB09-CAE9-4348-892C-15A8F3DA98E8}" presName="dummyNode1" presStyleLbl="node1" presStyleIdx="3" presStyleCnt="5"/>
      <dgm:spPr/>
    </dgm:pt>
    <dgm:pt modelId="{F5EF3D43-1738-4697-8C6B-17D1FEED0D96}" type="pres">
      <dgm:prSet presAssocID="{F249FB09-CAE9-4348-892C-15A8F3DA98E8}" presName="childNode1" presStyleLbl="bgAcc1" presStyleIdx="4" presStyleCnt="5">
        <dgm:presLayoutVars>
          <dgm:bulletEnabled val="1"/>
        </dgm:presLayoutVars>
      </dgm:prSet>
      <dgm:spPr/>
    </dgm:pt>
    <dgm:pt modelId="{0663A014-6C09-45DA-A44E-B374A06F9EF5}" type="pres">
      <dgm:prSet presAssocID="{F249FB09-CAE9-4348-892C-15A8F3DA98E8}" presName="childNode1tx" presStyleLbl="bgAcc1" presStyleIdx="4" presStyleCnt="5">
        <dgm:presLayoutVars>
          <dgm:bulletEnabled val="1"/>
        </dgm:presLayoutVars>
      </dgm:prSet>
      <dgm:spPr/>
    </dgm:pt>
    <dgm:pt modelId="{D7246137-8655-4414-8FF8-F31D77E9FC46}" type="pres">
      <dgm:prSet presAssocID="{F249FB09-CAE9-4348-892C-15A8F3DA98E8}" presName="parentNode1" presStyleLbl="node1" presStyleIdx="4" presStyleCnt="5">
        <dgm:presLayoutVars>
          <dgm:chMax val="1"/>
          <dgm:bulletEnabled val="1"/>
        </dgm:presLayoutVars>
      </dgm:prSet>
      <dgm:spPr/>
    </dgm:pt>
    <dgm:pt modelId="{8F0FAD76-0BAB-489A-9D0B-90D39AEDE02B}" type="pres">
      <dgm:prSet presAssocID="{F249FB09-CAE9-4348-892C-15A8F3DA98E8}" presName="connSite1" presStyleCnt="0"/>
      <dgm:spPr/>
    </dgm:pt>
  </dgm:ptLst>
  <dgm:cxnLst>
    <dgm:cxn modelId="{F28AE408-6DCF-4BD6-91D4-17CF8223B034}" type="presOf" srcId="{8FD5BEDA-AE7E-445B-8D44-043812E48203}" destId="{2DA388E2-C4EA-4E9D-8C58-ED3850F912BC}" srcOrd="0" destOrd="0" presId="urn:microsoft.com/office/officeart/2005/8/layout/hProcess4"/>
    <dgm:cxn modelId="{E6B34E12-0570-47AA-9037-6BD2B9DFFAFA}" type="presOf" srcId="{D1E58943-CEA3-4606-B55E-3A69A61F3D16}" destId="{F9F623F8-DB20-4ADD-AE5F-18F9E891B6CF}" srcOrd="1" destOrd="0" presId="urn:microsoft.com/office/officeart/2005/8/layout/hProcess4"/>
    <dgm:cxn modelId="{B9A5FA1D-821E-48CF-AFDF-061A860F9FD7}" srcId="{13FE1B91-9AC5-467F-8396-0E9DDA835DF8}" destId="{F249FB09-CAE9-4348-892C-15A8F3DA98E8}" srcOrd="4" destOrd="0" parTransId="{D5E07EE5-B613-41B3-BEFF-B5D8EAC140E3}" sibTransId="{1E409DC0-1C3E-4EF2-A130-BE358A7BD531}"/>
    <dgm:cxn modelId="{43D2731F-2863-48B9-9B1C-D42A06368ECF}" srcId="{1A7AFBD6-153F-4EF4-99BA-6F73E0610852}" destId="{8FD5BEDA-AE7E-445B-8D44-043812E48203}" srcOrd="0" destOrd="0" parTransId="{D25065A6-665E-4140-8255-E174683D7EFB}" sibTransId="{2C523B3E-5854-45CB-B2E2-6053BDC898B8}"/>
    <dgm:cxn modelId="{38F92821-0049-4FDF-95B1-EB5C7745A497}" type="presOf" srcId="{8FD5BEDA-AE7E-445B-8D44-043812E48203}" destId="{2A919564-D067-48AA-B3FB-65F78817A26A}" srcOrd="1" destOrd="0" presId="urn:microsoft.com/office/officeart/2005/8/layout/hProcess4"/>
    <dgm:cxn modelId="{8888FE2E-3993-48CE-AC88-64CE5ED4AA43}" srcId="{13FE1B91-9AC5-467F-8396-0E9DDA835DF8}" destId="{4D31BDDE-154F-4242-9E2D-3A5B6C148224}" srcOrd="0" destOrd="0" parTransId="{90CD1A67-D416-434B-9FD5-015644ECBB38}" sibTransId="{1044ADCE-BD0F-48C7-8D5A-C99EF316606A}"/>
    <dgm:cxn modelId="{4B94372F-909D-44C2-986F-DF3D17B31DDE}" srcId="{759E598A-ADEA-4BD7-9F7B-69318033A7AB}" destId="{1A0EA7CE-15B1-47A6-B113-FD943B04A51A}" srcOrd="0" destOrd="0" parTransId="{90FC7FAA-F14C-4F71-A7DE-5C4EAE356145}" sibTransId="{5F07BADF-0434-49B1-A5F2-07447BEA269F}"/>
    <dgm:cxn modelId="{61685635-F8DF-4AA2-ADBE-2667DC4EF5F2}" type="presOf" srcId="{1044ADCE-BD0F-48C7-8D5A-C99EF316606A}" destId="{C2265203-7E2F-4DE0-A428-9281260E1830}" srcOrd="0" destOrd="0" presId="urn:microsoft.com/office/officeart/2005/8/layout/hProcess4"/>
    <dgm:cxn modelId="{794CDB39-C7A8-453F-A426-CB3F6B769034}" type="presOf" srcId="{3CF080B8-4DC9-4142-8764-C9A1D9FDE410}" destId="{5E288B1C-91CE-475B-8E38-085F76531374}" srcOrd="0" destOrd="0" presId="urn:microsoft.com/office/officeart/2005/8/layout/hProcess4"/>
    <dgm:cxn modelId="{0C71FD41-8E06-40FD-A60C-A30C0A54D4ED}" srcId="{13FE1B91-9AC5-467F-8396-0E9DDA835DF8}" destId="{1A7AFBD6-153F-4EF4-99BA-6F73E0610852}" srcOrd="2" destOrd="0" parTransId="{824D9F26-172A-4086-BB23-B52892895FF4}" sibTransId="{DB62BA7C-FF0B-43C7-BEC4-E73BE6B1690E}"/>
    <dgm:cxn modelId="{922E2663-D8DC-43C0-AAFF-8DD7B824C15D}" type="presOf" srcId="{FFF227EC-F506-41F8-BA3F-0B1C954C7575}" destId="{F5EF3D43-1738-4697-8C6B-17D1FEED0D96}" srcOrd="0" destOrd="0" presId="urn:microsoft.com/office/officeart/2005/8/layout/hProcess4"/>
    <dgm:cxn modelId="{1885E464-E753-4553-A1BE-4B14DFE2938F}" srcId="{F249FB09-CAE9-4348-892C-15A8F3DA98E8}" destId="{FFF227EC-F506-41F8-BA3F-0B1C954C7575}" srcOrd="0" destOrd="0" parTransId="{C68D3466-917D-4198-9C55-A6534C8EDAAB}" sibTransId="{7071E6E2-9446-448D-8661-6EA19A7DD079}"/>
    <dgm:cxn modelId="{CAB7994B-4BB9-433A-8719-6BD158D917B3}" type="presOf" srcId="{FFF227EC-F506-41F8-BA3F-0B1C954C7575}" destId="{0663A014-6C09-45DA-A44E-B374A06F9EF5}" srcOrd="1" destOrd="0" presId="urn:microsoft.com/office/officeart/2005/8/layout/hProcess4"/>
    <dgm:cxn modelId="{47D0AB4F-8877-42B3-821A-7B9DC88F2974}" type="presOf" srcId="{1A7AFBD6-153F-4EF4-99BA-6F73E0610852}" destId="{2B9F58BD-F87D-4F2F-A433-D35032F31768}" srcOrd="0" destOrd="0" presId="urn:microsoft.com/office/officeart/2005/8/layout/hProcess4"/>
    <dgm:cxn modelId="{9CF84177-3CE1-4977-BA7F-919F412D0447}" srcId="{3CF080B8-4DC9-4142-8764-C9A1D9FDE410}" destId="{3915875D-5563-49B2-805D-B6E23C998B89}" srcOrd="0" destOrd="0" parTransId="{BEC1B621-DF4B-426E-B8E2-D557DDB5CA17}" sibTransId="{8A502E12-BDFD-4834-845D-8C974511F3C9}"/>
    <dgm:cxn modelId="{5DDF7881-0D22-46EC-B643-B0CA14835790}" type="presOf" srcId="{4D31BDDE-154F-4242-9E2D-3A5B6C148224}" destId="{0CAA810C-8445-466A-AA0B-07D91A5FCAB8}" srcOrd="0" destOrd="0" presId="urn:microsoft.com/office/officeart/2005/8/layout/hProcess4"/>
    <dgm:cxn modelId="{A9208586-6BBF-4311-99D7-FCB69056A03C}" srcId="{4D31BDDE-154F-4242-9E2D-3A5B6C148224}" destId="{D1E58943-CEA3-4606-B55E-3A69A61F3D16}" srcOrd="0" destOrd="0" parTransId="{C21E826D-C1A9-44DE-90D7-B88634DB8425}" sibTransId="{052A169B-B85F-48DC-A0AB-B76386E8D350}"/>
    <dgm:cxn modelId="{0ABB419E-0477-4951-A20B-E0D6F55E4CFC}" srcId="{13FE1B91-9AC5-467F-8396-0E9DDA835DF8}" destId="{3CF080B8-4DC9-4142-8764-C9A1D9FDE410}" srcOrd="3" destOrd="0" parTransId="{A2F2D613-6ED0-4667-84DE-BD4CA582F265}" sibTransId="{0E841AD1-197A-4041-987B-2DA49E287CE6}"/>
    <dgm:cxn modelId="{2702F69F-AB12-47F9-BF82-ED4F550C494C}" type="presOf" srcId="{DB62BA7C-FF0B-43C7-BEC4-E73BE6B1690E}" destId="{75102031-E282-45E0-A786-2103C851C30A}" srcOrd="0" destOrd="0" presId="urn:microsoft.com/office/officeart/2005/8/layout/hProcess4"/>
    <dgm:cxn modelId="{C5AF49A5-503F-4D44-97FA-1D1C2B306697}" type="presOf" srcId="{1A0EA7CE-15B1-47A6-B113-FD943B04A51A}" destId="{FA9B6E6A-FC8D-4D3C-A3EA-B0B7EFB3E274}" srcOrd="0" destOrd="0" presId="urn:microsoft.com/office/officeart/2005/8/layout/hProcess4"/>
    <dgm:cxn modelId="{E3A96AAD-35A8-4731-8F69-515078A9C6A2}" type="presOf" srcId="{759E598A-ADEA-4BD7-9F7B-69318033A7AB}" destId="{606D7FEF-5316-4DBD-AF9E-7BDBC5A56997}" srcOrd="0" destOrd="0" presId="urn:microsoft.com/office/officeart/2005/8/layout/hProcess4"/>
    <dgm:cxn modelId="{53FEA0AD-BB82-4D64-B420-8129EE6ABCF2}" type="presOf" srcId="{F249FB09-CAE9-4348-892C-15A8F3DA98E8}" destId="{D7246137-8655-4414-8FF8-F31D77E9FC46}" srcOrd="0" destOrd="0" presId="urn:microsoft.com/office/officeart/2005/8/layout/hProcess4"/>
    <dgm:cxn modelId="{AEB560B2-35E4-4143-9E1C-718A74343419}" srcId="{13FE1B91-9AC5-467F-8396-0E9DDA835DF8}" destId="{759E598A-ADEA-4BD7-9F7B-69318033A7AB}" srcOrd="1" destOrd="0" parTransId="{13AF5D4F-A85E-4CB0-A726-87BF9230F95E}" sibTransId="{9B46C942-F578-465E-889D-4C5B9E33FC86}"/>
    <dgm:cxn modelId="{191887B7-AC52-4782-895E-EBC8AABA55EF}" type="presOf" srcId="{D1E58943-CEA3-4606-B55E-3A69A61F3D16}" destId="{EE46CF49-FAFA-4601-8E58-4DC53145094F}" srcOrd="0" destOrd="0" presId="urn:microsoft.com/office/officeart/2005/8/layout/hProcess4"/>
    <dgm:cxn modelId="{EF7F21CA-B127-4499-915F-D9C41A9D3CDA}" type="presOf" srcId="{3915875D-5563-49B2-805D-B6E23C998B89}" destId="{55E2CB32-A53C-4A4D-A4C9-382512E1FADE}" srcOrd="0" destOrd="0" presId="urn:microsoft.com/office/officeart/2005/8/layout/hProcess4"/>
    <dgm:cxn modelId="{824F9BCD-66F4-4AB0-833B-3034886441F8}" type="presOf" srcId="{0E841AD1-197A-4041-987B-2DA49E287CE6}" destId="{BE646E5F-C06F-46E2-8442-3420FFDB2F91}" srcOrd="0" destOrd="0" presId="urn:microsoft.com/office/officeart/2005/8/layout/hProcess4"/>
    <dgm:cxn modelId="{7B187FDB-0699-4845-8D8A-2B55650E1C1C}" type="presOf" srcId="{13FE1B91-9AC5-467F-8396-0E9DDA835DF8}" destId="{D756BF3A-364C-4FD3-AFB2-96A1143646BB}" srcOrd="0" destOrd="0" presId="urn:microsoft.com/office/officeart/2005/8/layout/hProcess4"/>
    <dgm:cxn modelId="{1CCB2EE7-3C9C-4FD1-AD65-90AE495818E5}" type="presOf" srcId="{9B46C942-F578-465E-889D-4C5B9E33FC86}" destId="{F7E5B130-049C-405A-B5A3-15765207CB58}" srcOrd="0" destOrd="0" presId="urn:microsoft.com/office/officeart/2005/8/layout/hProcess4"/>
    <dgm:cxn modelId="{25E3FEE9-917D-4C80-B246-9752C4825771}" type="presOf" srcId="{1A0EA7CE-15B1-47A6-B113-FD943B04A51A}" destId="{CDF682D8-BFCD-4CCB-B19D-A102B066E0F7}" srcOrd="1" destOrd="0" presId="urn:microsoft.com/office/officeart/2005/8/layout/hProcess4"/>
    <dgm:cxn modelId="{75E7C2F8-7EF7-474C-9D71-E2BB56727F92}" type="presOf" srcId="{3915875D-5563-49B2-805D-B6E23C998B89}" destId="{FB1F8266-9502-4B0F-BE8C-0E0B7DD52901}" srcOrd="1" destOrd="0" presId="urn:microsoft.com/office/officeart/2005/8/layout/hProcess4"/>
    <dgm:cxn modelId="{F66D03B3-CC39-4AC9-8871-7B51BD6335D9}" type="presParOf" srcId="{D756BF3A-364C-4FD3-AFB2-96A1143646BB}" destId="{48736EF3-7692-41E1-87F4-458C736192EE}" srcOrd="0" destOrd="0" presId="urn:microsoft.com/office/officeart/2005/8/layout/hProcess4"/>
    <dgm:cxn modelId="{E69235B4-D62C-4886-8ED2-9F39784A9781}" type="presParOf" srcId="{D756BF3A-364C-4FD3-AFB2-96A1143646BB}" destId="{A77F6C06-2D02-43C0-9FCE-7CBA0F0046B7}" srcOrd="1" destOrd="0" presId="urn:microsoft.com/office/officeart/2005/8/layout/hProcess4"/>
    <dgm:cxn modelId="{F94B6C92-C22E-4501-A736-ACE07E8F6FE4}" type="presParOf" srcId="{D756BF3A-364C-4FD3-AFB2-96A1143646BB}" destId="{E100B0D8-B8BD-4B12-A98F-D76F33B6DDFE}" srcOrd="2" destOrd="0" presId="urn:microsoft.com/office/officeart/2005/8/layout/hProcess4"/>
    <dgm:cxn modelId="{47A3E177-58E9-4778-B3B1-7808DAE8AFAD}" type="presParOf" srcId="{E100B0D8-B8BD-4B12-A98F-D76F33B6DDFE}" destId="{0C54016B-688C-4830-8660-F780886B3764}" srcOrd="0" destOrd="0" presId="urn:microsoft.com/office/officeart/2005/8/layout/hProcess4"/>
    <dgm:cxn modelId="{1CD458C9-7BEF-46F9-97C7-DAA3AD831D8B}" type="presParOf" srcId="{0C54016B-688C-4830-8660-F780886B3764}" destId="{01AD9FD0-39C4-499A-A5A9-0B94B4370A9C}" srcOrd="0" destOrd="0" presId="urn:microsoft.com/office/officeart/2005/8/layout/hProcess4"/>
    <dgm:cxn modelId="{9F26940B-CF5D-48D2-B1C2-6CFDCECBF753}" type="presParOf" srcId="{0C54016B-688C-4830-8660-F780886B3764}" destId="{EE46CF49-FAFA-4601-8E58-4DC53145094F}" srcOrd="1" destOrd="0" presId="urn:microsoft.com/office/officeart/2005/8/layout/hProcess4"/>
    <dgm:cxn modelId="{6A734055-B86A-4115-AC2E-35A08C16314C}" type="presParOf" srcId="{0C54016B-688C-4830-8660-F780886B3764}" destId="{F9F623F8-DB20-4ADD-AE5F-18F9E891B6CF}" srcOrd="2" destOrd="0" presId="urn:microsoft.com/office/officeart/2005/8/layout/hProcess4"/>
    <dgm:cxn modelId="{BA97071E-6110-48BB-9063-A5AD90098D58}" type="presParOf" srcId="{0C54016B-688C-4830-8660-F780886B3764}" destId="{0CAA810C-8445-466A-AA0B-07D91A5FCAB8}" srcOrd="3" destOrd="0" presId="urn:microsoft.com/office/officeart/2005/8/layout/hProcess4"/>
    <dgm:cxn modelId="{43825902-6FD2-433D-972A-48AFAB69DFCE}" type="presParOf" srcId="{0C54016B-688C-4830-8660-F780886B3764}" destId="{1DAA51FF-6295-4F77-B7C3-7114DA8760B8}" srcOrd="4" destOrd="0" presId="urn:microsoft.com/office/officeart/2005/8/layout/hProcess4"/>
    <dgm:cxn modelId="{49F83B9B-5A29-4034-98C1-E550F6332992}" type="presParOf" srcId="{E100B0D8-B8BD-4B12-A98F-D76F33B6DDFE}" destId="{C2265203-7E2F-4DE0-A428-9281260E1830}" srcOrd="1" destOrd="0" presId="urn:microsoft.com/office/officeart/2005/8/layout/hProcess4"/>
    <dgm:cxn modelId="{379DF970-0E82-4106-A5D6-DC294E6625D2}" type="presParOf" srcId="{E100B0D8-B8BD-4B12-A98F-D76F33B6DDFE}" destId="{4E3A5ED4-E0D5-4261-8722-03851C825B17}" srcOrd="2" destOrd="0" presId="urn:microsoft.com/office/officeart/2005/8/layout/hProcess4"/>
    <dgm:cxn modelId="{C6D67451-80C1-421E-93B7-5A22B78DCC77}" type="presParOf" srcId="{4E3A5ED4-E0D5-4261-8722-03851C825B17}" destId="{1D8199D1-B162-4758-9CF4-9F1B68962626}" srcOrd="0" destOrd="0" presId="urn:microsoft.com/office/officeart/2005/8/layout/hProcess4"/>
    <dgm:cxn modelId="{159EDED4-24CE-4EA2-8A93-861FCFC43FFC}" type="presParOf" srcId="{4E3A5ED4-E0D5-4261-8722-03851C825B17}" destId="{FA9B6E6A-FC8D-4D3C-A3EA-B0B7EFB3E274}" srcOrd="1" destOrd="0" presId="urn:microsoft.com/office/officeart/2005/8/layout/hProcess4"/>
    <dgm:cxn modelId="{C615B897-A10D-4891-B30D-F3641DED792C}" type="presParOf" srcId="{4E3A5ED4-E0D5-4261-8722-03851C825B17}" destId="{CDF682D8-BFCD-4CCB-B19D-A102B066E0F7}" srcOrd="2" destOrd="0" presId="urn:microsoft.com/office/officeart/2005/8/layout/hProcess4"/>
    <dgm:cxn modelId="{1933549B-8D2B-43F1-B8E3-F568BE7FAD9C}" type="presParOf" srcId="{4E3A5ED4-E0D5-4261-8722-03851C825B17}" destId="{606D7FEF-5316-4DBD-AF9E-7BDBC5A56997}" srcOrd="3" destOrd="0" presId="urn:microsoft.com/office/officeart/2005/8/layout/hProcess4"/>
    <dgm:cxn modelId="{AC29F2E6-7C7F-4B9F-9B70-E5E91EB52C8E}" type="presParOf" srcId="{4E3A5ED4-E0D5-4261-8722-03851C825B17}" destId="{502E2AE3-FE36-4960-8951-30695CF2FB00}" srcOrd="4" destOrd="0" presId="urn:microsoft.com/office/officeart/2005/8/layout/hProcess4"/>
    <dgm:cxn modelId="{15C9AEDD-7DFB-49F7-9CA1-274B49B554B3}" type="presParOf" srcId="{E100B0D8-B8BD-4B12-A98F-D76F33B6DDFE}" destId="{F7E5B130-049C-405A-B5A3-15765207CB58}" srcOrd="3" destOrd="0" presId="urn:microsoft.com/office/officeart/2005/8/layout/hProcess4"/>
    <dgm:cxn modelId="{451AE68F-36EE-4CD3-BCFE-433D7BB746B4}" type="presParOf" srcId="{E100B0D8-B8BD-4B12-A98F-D76F33B6DDFE}" destId="{2D256433-84D9-4D95-93D9-447E4A2969FF}" srcOrd="4" destOrd="0" presId="urn:microsoft.com/office/officeart/2005/8/layout/hProcess4"/>
    <dgm:cxn modelId="{D6E6BAFE-ED29-41E7-978E-78E50FD0AAA6}" type="presParOf" srcId="{2D256433-84D9-4D95-93D9-447E4A2969FF}" destId="{152FFF62-592C-4E9D-8581-5C3FD7A7C822}" srcOrd="0" destOrd="0" presId="urn:microsoft.com/office/officeart/2005/8/layout/hProcess4"/>
    <dgm:cxn modelId="{D28DBF66-224A-48C0-93D5-D2C54D4D23CF}" type="presParOf" srcId="{2D256433-84D9-4D95-93D9-447E4A2969FF}" destId="{2DA388E2-C4EA-4E9D-8C58-ED3850F912BC}" srcOrd="1" destOrd="0" presId="urn:microsoft.com/office/officeart/2005/8/layout/hProcess4"/>
    <dgm:cxn modelId="{F7D03237-DE75-472C-A5CD-E311F8703204}" type="presParOf" srcId="{2D256433-84D9-4D95-93D9-447E4A2969FF}" destId="{2A919564-D067-48AA-B3FB-65F78817A26A}" srcOrd="2" destOrd="0" presId="urn:microsoft.com/office/officeart/2005/8/layout/hProcess4"/>
    <dgm:cxn modelId="{2BA05FF9-9C9C-4249-AC71-D00DD9035127}" type="presParOf" srcId="{2D256433-84D9-4D95-93D9-447E4A2969FF}" destId="{2B9F58BD-F87D-4F2F-A433-D35032F31768}" srcOrd="3" destOrd="0" presId="urn:microsoft.com/office/officeart/2005/8/layout/hProcess4"/>
    <dgm:cxn modelId="{E9619FB5-96F0-4DBF-A39C-575EEC7295A1}" type="presParOf" srcId="{2D256433-84D9-4D95-93D9-447E4A2969FF}" destId="{1C3D5377-8C25-40C6-9F0F-8E5EB1E31B0A}" srcOrd="4" destOrd="0" presId="urn:microsoft.com/office/officeart/2005/8/layout/hProcess4"/>
    <dgm:cxn modelId="{D7C160ED-09BB-4224-AD2D-0C4C69C711FB}" type="presParOf" srcId="{E100B0D8-B8BD-4B12-A98F-D76F33B6DDFE}" destId="{75102031-E282-45E0-A786-2103C851C30A}" srcOrd="5" destOrd="0" presId="urn:microsoft.com/office/officeart/2005/8/layout/hProcess4"/>
    <dgm:cxn modelId="{F8765FA3-A71E-4160-9FEE-FB1126990FFD}" type="presParOf" srcId="{E100B0D8-B8BD-4B12-A98F-D76F33B6DDFE}" destId="{BA7A5DAC-1BDD-440E-BBB7-591F945168DC}" srcOrd="6" destOrd="0" presId="urn:microsoft.com/office/officeart/2005/8/layout/hProcess4"/>
    <dgm:cxn modelId="{F2DC667F-4060-409A-B935-452FC951FAE0}" type="presParOf" srcId="{BA7A5DAC-1BDD-440E-BBB7-591F945168DC}" destId="{BD0B4D3E-797C-4975-9D30-DF677969EE65}" srcOrd="0" destOrd="0" presId="urn:microsoft.com/office/officeart/2005/8/layout/hProcess4"/>
    <dgm:cxn modelId="{EE32B4B8-F9C7-409D-993B-6BA291D0CAAE}" type="presParOf" srcId="{BA7A5DAC-1BDD-440E-BBB7-591F945168DC}" destId="{55E2CB32-A53C-4A4D-A4C9-382512E1FADE}" srcOrd="1" destOrd="0" presId="urn:microsoft.com/office/officeart/2005/8/layout/hProcess4"/>
    <dgm:cxn modelId="{79A21835-6F0A-4CBE-A5CC-1E2CC167645A}" type="presParOf" srcId="{BA7A5DAC-1BDD-440E-BBB7-591F945168DC}" destId="{FB1F8266-9502-4B0F-BE8C-0E0B7DD52901}" srcOrd="2" destOrd="0" presId="urn:microsoft.com/office/officeart/2005/8/layout/hProcess4"/>
    <dgm:cxn modelId="{5D5E26BC-8C89-45DA-BD51-162A43F93145}" type="presParOf" srcId="{BA7A5DAC-1BDD-440E-BBB7-591F945168DC}" destId="{5E288B1C-91CE-475B-8E38-085F76531374}" srcOrd="3" destOrd="0" presId="urn:microsoft.com/office/officeart/2005/8/layout/hProcess4"/>
    <dgm:cxn modelId="{6A5C6F89-095C-4228-8AB1-D8AC8E62FEA3}" type="presParOf" srcId="{BA7A5DAC-1BDD-440E-BBB7-591F945168DC}" destId="{7A9BB333-4EE8-46E1-9168-83D4FED84BA1}" srcOrd="4" destOrd="0" presId="urn:microsoft.com/office/officeart/2005/8/layout/hProcess4"/>
    <dgm:cxn modelId="{48827143-3B59-40CD-B0DD-CEAA44AC60A3}" type="presParOf" srcId="{E100B0D8-B8BD-4B12-A98F-D76F33B6DDFE}" destId="{BE646E5F-C06F-46E2-8442-3420FFDB2F91}" srcOrd="7" destOrd="0" presId="urn:microsoft.com/office/officeart/2005/8/layout/hProcess4"/>
    <dgm:cxn modelId="{7ECA2343-ADD3-470D-B5FD-6EF3F2E1192C}" type="presParOf" srcId="{E100B0D8-B8BD-4B12-A98F-D76F33B6DDFE}" destId="{BF07C8E5-10E5-4DAF-A469-D32539AF9335}" srcOrd="8" destOrd="0" presId="urn:microsoft.com/office/officeart/2005/8/layout/hProcess4"/>
    <dgm:cxn modelId="{8F32A589-71A4-4D7C-9454-C1E9E32C0A80}" type="presParOf" srcId="{BF07C8E5-10E5-4DAF-A469-D32539AF9335}" destId="{AD479D75-601F-491D-A681-320372500208}" srcOrd="0" destOrd="0" presId="urn:microsoft.com/office/officeart/2005/8/layout/hProcess4"/>
    <dgm:cxn modelId="{7914B8C3-35F1-4164-BE40-E53673EBB49E}" type="presParOf" srcId="{BF07C8E5-10E5-4DAF-A469-D32539AF9335}" destId="{F5EF3D43-1738-4697-8C6B-17D1FEED0D96}" srcOrd="1" destOrd="0" presId="urn:microsoft.com/office/officeart/2005/8/layout/hProcess4"/>
    <dgm:cxn modelId="{0F0DD89D-046B-4311-B4DA-A8DD82D69DBE}" type="presParOf" srcId="{BF07C8E5-10E5-4DAF-A469-D32539AF9335}" destId="{0663A014-6C09-45DA-A44E-B374A06F9EF5}" srcOrd="2" destOrd="0" presId="urn:microsoft.com/office/officeart/2005/8/layout/hProcess4"/>
    <dgm:cxn modelId="{0D2704DF-CF8E-4923-960A-D86A5A477055}" type="presParOf" srcId="{BF07C8E5-10E5-4DAF-A469-D32539AF9335}" destId="{D7246137-8655-4414-8FF8-F31D77E9FC46}" srcOrd="3" destOrd="0" presId="urn:microsoft.com/office/officeart/2005/8/layout/hProcess4"/>
    <dgm:cxn modelId="{444B98BC-2A4E-46CE-912E-BE11DD447CFF}" type="presParOf" srcId="{BF07C8E5-10E5-4DAF-A469-D32539AF9335}" destId="{8F0FAD76-0BAB-489A-9D0B-90D39AEDE02B}" srcOrd="4" destOrd="0" presId="urn:microsoft.com/office/officeart/2005/8/layout/h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6CF49-FAFA-4601-8E58-4DC53145094F}">
      <dsp:nvSpPr>
        <dsp:cNvPr id="0" name=""/>
        <dsp:cNvSpPr/>
      </dsp:nvSpPr>
      <dsp:spPr>
        <a:xfrm>
          <a:off x="5652" y="1014656"/>
          <a:ext cx="1315299" cy="10848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fr-FR" sz="1400" kern="1200" dirty="0"/>
            <a:t>Envoi d’une facture : FSE (+DRE)</a:t>
          </a:r>
        </a:p>
      </dsp:txBody>
      <dsp:txXfrm>
        <a:off x="30617" y="1039621"/>
        <a:ext cx="1265369" cy="802449"/>
      </dsp:txXfrm>
    </dsp:sp>
    <dsp:sp modelId="{C2265203-7E2F-4DE0-A428-9281260E1830}">
      <dsp:nvSpPr>
        <dsp:cNvPr id="0" name=""/>
        <dsp:cNvSpPr/>
      </dsp:nvSpPr>
      <dsp:spPr>
        <a:xfrm>
          <a:off x="719127" y="1180510"/>
          <a:ext cx="1587584" cy="1587584"/>
        </a:xfrm>
        <a:prstGeom prst="leftCircularArrow">
          <a:avLst>
            <a:gd name="adj1" fmla="val 4012"/>
            <a:gd name="adj2" fmla="val 503902"/>
            <a:gd name="adj3" fmla="val 2280777"/>
            <a:gd name="adj4" fmla="val 9025853"/>
            <a:gd name="adj5" fmla="val 468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AA810C-8445-466A-AA0B-07D91A5FCAB8}">
      <dsp:nvSpPr>
        <dsp:cNvPr id="0" name=""/>
        <dsp:cNvSpPr/>
      </dsp:nvSpPr>
      <dsp:spPr>
        <a:xfrm>
          <a:off x="297941" y="1867036"/>
          <a:ext cx="1169155" cy="4649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1</a:t>
          </a:r>
          <a:r>
            <a:rPr lang="fr-FR" sz="2000" kern="1200" baseline="30000" dirty="0"/>
            <a:t>ère</a:t>
          </a:r>
          <a:r>
            <a:rPr lang="fr-FR" sz="2000" kern="1200" dirty="0"/>
            <a:t> TLT</a:t>
          </a:r>
        </a:p>
      </dsp:txBody>
      <dsp:txXfrm>
        <a:off x="311558" y="1880653"/>
        <a:ext cx="1141921" cy="437700"/>
      </dsp:txXfrm>
    </dsp:sp>
    <dsp:sp modelId="{FA9B6E6A-FC8D-4D3C-A3EA-B0B7EFB3E274}">
      <dsp:nvSpPr>
        <dsp:cNvPr id="0" name=""/>
        <dsp:cNvSpPr/>
      </dsp:nvSpPr>
      <dsp:spPr>
        <a:xfrm>
          <a:off x="1770369" y="944162"/>
          <a:ext cx="1315299" cy="12248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fr-FR" sz="1400" kern="1200" dirty="0"/>
            <a:t>Réception accusé de réception FSE (ARL)</a:t>
          </a:r>
        </a:p>
      </dsp:txBody>
      <dsp:txXfrm>
        <a:off x="1798556" y="1234814"/>
        <a:ext cx="1258925" cy="905997"/>
      </dsp:txXfrm>
    </dsp:sp>
    <dsp:sp modelId="{F7E5B130-049C-405A-B5A3-15765207CB58}">
      <dsp:nvSpPr>
        <dsp:cNvPr id="0" name=""/>
        <dsp:cNvSpPr/>
      </dsp:nvSpPr>
      <dsp:spPr>
        <a:xfrm>
          <a:off x="2472599" y="303529"/>
          <a:ext cx="1755650" cy="1755650"/>
        </a:xfrm>
        <a:prstGeom prst="circularArrow">
          <a:avLst>
            <a:gd name="adj1" fmla="val 3628"/>
            <a:gd name="adj2" fmla="val 451470"/>
            <a:gd name="adj3" fmla="val 19374241"/>
            <a:gd name="adj4" fmla="val 12576733"/>
            <a:gd name="adj5" fmla="val 42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6D7FEF-5316-4DBD-AF9E-7BDBC5A56997}">
      <dsp:nvSpPr>
        <dsp:cNvPr id="0" name=""/>
        <dsp:cNvSpPr/>
      </dsp:nvSpPr>
      <dsp:spPr>
        <a:xfrm>
          <a:off x="2062657" y="781689"/>
          <a:ext cx="1169155" cy="4649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2</a:t>
          </a:r>
          <a:r>
            <a:rPr lang="fr-FR" sz="2000" kern="1200" baseline="30000" dirty="0"/>
            <a:t>ème</a:t>
          </a:r>
          <a:r>
            <a:rPr lang="fr-FR" sz="2000" kern="1200" dirty="0"/>
            <a:t> TLT</a:t>
          </a:r>
        </a:p>
      </dsp:txBody>
      <dsp:txXfrm>
        <a:off x="2076274" y="795306"/>
        <a:ext cx="1141921" cy="437700"/>
      </dsp:txXfrm>
    </dsp:sp>
    <dsp:sp modelId="{2DA388E2-C4EA-4E9D-8C58-ED3850F912BC}">
      <dsp:nvSpPr>
        <dsp:cNvPr id="0" name=""/>
        <dsp:cNvSpPr/>
      </dsp:nvSpPr>
      <dsp:spPr>
        <a:xfrm>
          <a:off x="3535085" y="1014656"/>
          <a:ext cx="1315299" cy="10848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fr-FR" sz="1400" kern="1200" dirty="0"/>
            <a:t>Envoi PJ SCOR</a:t>
          </a:r>
          <a:br>
            <a:rPr lang="fr-FR" sz="1400" kern="1200" dirty="0"/>
          </a:br>
          <a:r>
            <a:rPr lang="fr-FR" sz="1100" kern="1200" dirty="0"/>
            <a:t>(nb limite par envoi)</a:t>
          </a:r>
          <a:endParaRPr lang="fr-FR" sz="1400" kern="1200" dirty="0"/>
        </a:p>
      </dsp:txBody>
      <dsp:txXfrm>
        <a:off x="3560050" y="1039621"/>
        <a:ext cx="1265369" cy="802449"/>
      </dsp:txXfrm>
    </dsp:sp>
    <dsp:sp modelId="{75102031-E282-45E0-A786-2103C851C30A}">
      <dsp:nvSpPr>
        <dsp:cNvPr id="0" name=""/>
        <dsp:cNvSpPr/>
      </dsp:nvSpPr>
      <dsp:spPr>
        <a:xfrm>
          <a:off x="4248619" y="1180614"/>
          <a:ext cx="1587584" cy="1587584"/>
        </a:xfrm>
        <a:prstGeom prst="leftCircularArrow">
          <a:avLst>
            <a:gd name="adj1" fmla="val 4012"/>
            <a:gd name="adj2" fmla="val 503902"/>
            <a:gd name="adj3" fmla="val 2281346"/>
            <a:gd name="adj4" fmla="val 9026422"/>
            <a:gd name="adj5" fmla="val 468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9F58BD-F87D-4F2F-A433-D35032F31768}">
      <dsp:nvSpPr>
        <dsp:cNvPr id="0" name=""/>
        <dsp:cNvSpPr/>
      </dsp:nvSpPr>
      <dsp:spPr>
        <a:xfrm>
          <a:off x="3827374" y="1867036"/>
          <a:ext cx="1169155" cy="4649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3</a:t>
          </a:r>
          <a:r>
            <a:rPr lang="fr-FR" sz="2000" kern="1200" baseline="30000" dirty="0"/>
            <a:t>ème</a:t>
          </a:r>
          <a:r>
            <a:rPr lang="fr-FR" sz="2000" kern="1200" dirty="0"/>
            <a:t> TLT</a:t>
          </a:r>
        </a:p>
      </dsp:txBody>
      <dsp:txXfrm>
        <a:off x="3840991" y="1880653"/>
        <a:ext cx="1141921" cy="437700"/>
      </dsp:txXfrm>
    </dsp:sp>
    <dsp:sp modelId="{55E2CB32-A53C-4A4D-A4C9-382512E1FADE}">
      <dsp:nvSpPr>
        <dsp:cNvPr id="0" name=""/>
        <dsp:cNvSpPr/>
      </dsp:nvSpPr>
      <dsp:spPr>
        <a:xfrm>
          <a:off x="5299801" y="914733"/>
          <a:ext cx="1315299" cy="128327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fr-FR" sz="1400" kern="1200" dirty="0"/>
            <a:t>Réception accusé réception PJSCOR</a:t>
          </a:r>
          <a:endParaRPr lang="fr-FR" sz="1200" kern="1200" dirty="0"/>
        </a:p>
      </dsp:txBody>
      <dsp:txXfrm>
        <a:off x="5329333" y="1219253"/>
        <a:ext cx="1256235" cy="949224"/>
      </dsp:txXfrm>
    </dsp:sp>
    <dsp:sp modelId="{BE646E5F-C06F-46E2-8442-3420FFDB2F91}">
      <dsp:nvSpPr>
        <dsp:cNvPr id="0" name=""/>
        <dsp:cNvSpPr/>
      </dsp:nvSpPr>
      <dsp:spPr>
        <a:xfrm>
          <a:off x="6001972" y="303425"/>
          <a:ext cx="1755651" cy="1755651"/>
        </a:xfrm>
        <a:prstGeom prst="circularArrow">
          <a:avLst>
            <a:gd name="adj1" fmla="val 3628"/>
            <a:gd name="adj2" fmla="val 451470"/>
            <a:gd name="adj3" fmla="val 19374751"/>
            <a:gd name="adj4" fmla="val 12577243"/>
            <a:gd name="adj5" fmla="val 42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288B1C-91CE-475B-8E38-085F76531374}">
      <dsp:nvSpPr>
        <dsp:cNvPr id="0" name=""/>
        <dsp:cNvSpPr/>
      </dsp:nvSpPr>
      <dsp:spPr>
        <a:xfrm>
          <a:off x="5592090" y="781480"/>
          <a:ext cx="1169155" cy="4649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4</a:t>
          </a:r>
          <a:r>
            <a:rPr lang="fr-FR" sz="2000" kern="1200" baseline="30000" dirty="0"/>
            <a:t>ème</a:t>
          </a:r>
          <a:r>
            <a:rPr lang="fr-FR" sz="2000" kern="1200" dirty="0"/>
            <a:t> TLT</a:t>
          </a:r>
        </a:p>
      </dsp:txBody>
      <dsp:txXfrm>
        <a:off x="5605707" y="795097"/>
        <a:ext cx="1141921" cy="437700"/>
      </dsp:txXfrm>
    </dsp:sp>
    <dsp:sp modelId="{F5EF3D43-1738-4697-8C6B-17D1FEED0D96}">
      <dsp:nvSpPr>
        <dsp:cNvPr id="0" name=""/>
        <dsp:cNvSpPr/>
      </dsp:nvSpPr>
      <dsp:spPr>
        <a:xfrm>
          <a:off x="7064518" y="1014656"/>
          <a:ext cx="1315299" cy="10848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fr-FR" sz="1400" kern="1200" dirty="0"/>
            <a:t>Réception retour de paiement</a:t>
          </a:r>
        </a:p>
      </dsp:txBody>
      <dsp:txXfrm>
        <a:off x="7089483" y="1039621"/>
        <a:ext cx="1265369" cy="802449"/>
      </dsp:txXfrm>
    </dsp:sp>
    <dsp:sp modelId="{D7246137-8655-4414-8FF8-F31D77E9FC46}">
      <dsp:nvSpPr>
        <dsp:cNvPr id="0" name=""/>
        <dsp:cNvSpPr/>
      </dsp:nvSpPr>
      <dsp:spPr>
        <a:xfrm>
          <a:off x="7356807" y="1867036"/>
          <a:ext cx="1169155" cy="4649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kern="1200" dirty="0" err="1"/>
            <a:t>N</a:t>
          </a:r>
          <a:r>
            <a:rPr lang="fr-FR" sz="2000" kern="1200" baseline="30000" dirty="0" err="1"/>
            <a:t>ème</a:t>
          </a:r>
          <a:r>
            <a:rPr lang="fr-FR" sz="2000" kern="1200" dirty="0"/>
            <a:t>  TLT</a:t>
          </a:r>
        </a:p>
      </dsp:txBody>
      <dsp:txXfrm>
        <a:off x="7370424" y="1880653"/>
        <a:ext cx="1141921" cy="4377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D566E781-D6A7-44A5-914B-2CBFFFB52146}" type="datetimeFigureOut">
              <a:rPr lang="fr-FR" smtClean="0"/>
              <a:t>03/05/2022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B0956F-DFD7-45EB-B5C3-1F80153ED7C5}" type="slidenum">
              <a:rPr lang="fr-FR" smtClean="0"/>
              <a:t>‹N°›</a:t>
            </a:fld>
            <a:endParaRPr lang="fr-FR"/>
          </a:p>
        </p:txBody>
      </p:sp>
      <p:pic>
        <p:nvPicPr>
          <p:cNvPr id="7" name="Image 6"/>
          <p:cNvPicPr>
            <a:picLocks noChangeAspect="1"/>
          </p:cNvPicPr>
          <p:nvPr userDrawn="1"/>
        </p:nvPicPr>
        <p:blipFill>
          <a:blip r:embed="rId2"/>
          <a:stretch>
            <a:fillRect/>
          </a:stretch>
        </p:blipFill>
        <p:spPr>
          <a:xfrm>
            <a:off x="0" y="0"/>
            <a:ext cx="12192000" cy="6864096"/>
          </a:xfrm>
          <a:prstGeom prst="rect">
            <a:avLst/>
          </a:prstGeom>
        </p:spPr>
      </p:pic>
      <p:sp>
        <p:nvSpPr>
          <p:cNvPr id="8" name="ZoneTexte 7"/>
          <p:cNvSpPr txBox="1"/>
          <p:nvPr userDrawn="1"/>
        </p:nvSpPr>
        <p:spPr>
          <a:xfrm>
            <a:off x="319309" y="619889"/>
            <a:ext cx="5544273" cy="1077218"/>
          </a:xfrm>
          <a:prstGeom prst="rect">
            <a:avLst/>
          </a:prstGeom>
          <a:noFill/>
        </p:spPr>
        <p:txBody>
          <a:bodyPr wrap="square" rtlCol="0">
            <a:spAutoFit/>
          </a:bodyPr>
          <a:lstStyle/>
          <a:p>
            <a:r>
              <a:rPr lang="fr-FR" sz="4000" b="1" dirty="0">
                <a:solidFill>
                  <a:srgbClr val="84BC4A"/>
                </a:solidFill>
              </a:rPr>
              <a:t>CLUB G5 UTILISATEURS</a:t>
            </a:r>
          </a:p>
          <a:p>
            <a:r>
              <a:rPr lang="fr-FR" sz="2400" dirty="0">
                <a:solidFill>
                  <a:srgbClr val="84BC4A"/>
                </a:solidFill>
              </a:rPr>
              <a:t>2</a:t>
            </a:r>
            <a:r>
              <a:rPr lang="fr-FR" sz="2400" baseline="30000" dirty="0">
                <a:solidFill>
                  <a:srgbClr val="84BC4A"/>
                </a:solidFill>
              </a:rPr>
              <a:t>ème</a:t>
            </a:r>
            <a:r>
              <a:rPr lang="fr-FR" sz="2400" dirty="0">
                <a:solidFill>
                  <a:srgbClr val="84BC4A"/>
                </a:solidFill>
              </a:rPr>
              <a:t> RENCONTRE</a:t>
            </a:r>
          </a:p>
        </p:txBody>
      </p:sp>
      <p:sp>
        <p:nvSpPr>
          <p:cNvPr id="9" name="ZoneTexte 8"/>
          <p:cNvSpPr txBox="1"/>
          <p:nvPr userDrawn="1"/>
        </p:nvSpPr>
        <p:spPr>
          <a:xfrm>
            <a:off x="319309" y="2316996"/>
            <a:ext cx="6803230" cy="646331"/>
          </a:xfrm>
          <a:prstGeom prst="rect">
            <a:avLst/>
          </a:prstGeom>
          <a:noFill/>
        </p:spPr>
        <p:txBody>
          <a:bodyPr wrap="square" rtlCol="0">
            <a:spAutoFit/>
          </a:bodyPr>
          <a:lstStyle/>
          <a:p>
            <a:r>
              <a:rPr lang="fr-FR" sz="3600" dirty="0">
                <a:solidFill>
                  <a:schemeClr val="bg1"/>
                </a:solidFill>
              </a:rPr>
              <a:t>CONFORMITÉ ET PERSPECTIVES </a:t>
            </a:r>
          </a:p>
        </p:txBody>
      </p:sp>
      <p:sp>
        <p:nvSpPr>
          <p:cNvPr id="10" name="ZoneTexte 9"/>
          <p:cNvSpPr txBox="1"/>
          <p:nvPr userDrawn="1"/>
        </p:nvSpPr>
        <p:spPr>
          <a:xfrm>
            <a:off x="319309" y="5981012"/>
            <a:ext cx="5544273" cy="461665"/>
          </a:xfrm>
          <a:prstGeom prst="rect">
            <a:avLst/>
          </a:prstGeom>
          <a:noFill/>
        </p:spPr>
        <p:txBody>
          <a:bodyPr wrap="square" rtlCol="0">
            <a:spAutoFit/>
          </a:bodyPr>
          <a:lstStyle/>
          <a:p>
            <a:r>
              <a:rPr lang="fr-FR" sz="2400" dirty="0">
                <a:solidFill>
                  <a:srgbClr val="84BC4A"/>
                </a:solidFill>
              </a:rPr>
              <a:t>www.mustinformatique.club</a:t>
            </a:r>
          </a:p>
        </p:txBody>
      </p:sp>
    </p:spTree>
    <p:extLst>
      <p:ext uri="{BB962C8B-B14F-4D97-AF65-F5344CB8AC3E}">
        <p14:creationId xmlns:p14="http://schemas.microsoft.com/office/powerpoint/2010/main" val="3526046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566E781-D6A7-44A5-914B-2CBFFFB52146}" type="datetimeFigureOut">
              <a:rPr lang="fr-FR" smtClean="0"/>
              <a:t>03/05/2022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B0956F-DFD7-45EB-B5C3-1F80153ED7C5}" type="slidenum">
              <a:rPr lang="fr-FR" smtClean="0"/>
              <a:t>‹N°›</a:t>
            </a:fld>
            <a:endParaRPr lang="fr-FR"/>
          </a:p>
        </p:txBody>
      </p:sp>
    </p:spTree>
    <p:extLst>
      <p:ext uri="{BB962C8B-B14F-4D97-AF65-F5344CB8AC3E}">
        <p14:creationId xmlns:p14="http://schemas.microsoft.com/office/powerpoint/2010/main" val="124557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566E781-D6A7-44A5-914B-2CBFFFB52146}" type="datetimeFigureOut">
              <a:rPr lang="fr-FR" smtClean="0"/>
              <a:t>03/05/2022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B0956F-DFD7-45EB-B5C3-1F80153ED7C5}" type="slidenum">
              <a:rPr lang="fr-FR" smtClean="0"/>
              <a:t>‹N°›</a:t>
            </a:fld>
            <a:endParaRPr lang="fr-FR"/>
          </a:p>
        </p:txBody>
      </p:sp>
    </p:spTree>
    <p:extLst>
      <p:ext uri="{BB962C8B-B14F-4D97-AF65-F5344CB8AC3E}">
        <p14:creationId xmlns:p14="http://schemas.microsoft.com/office/powerpoint/2010/main" val="64621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566E781-D6A7-44A5-914B-2CBFFFB52146}" type="datetimeFigureOut">
              <a:rPr lang="fr-FR" smtClean="0"/>
              <a:t>03/05/2022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B0956F-DFD7-45EB-B5C3-1F80153ED7C5}" type="slidenum">
              <a:rPr lang="fr-FR" smtClean="0"/>
              <a:t>‹N°›</a:t>
            </a:fld>
            <a:endParaRPr lang="fr-FR"/>
          </a:p>
        </p:txBody>
      </p:sp>
    </p:spTree>
    <p:extLst>
      <p:ext uri="{BB962C8B-B14F-4D97-AF65-F5344CB8AC3E}">
        <p14:creationId xmlns:p14="http://schemas.microsoft.com/office/powerpoint/2010/main" val="338257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D566E781-D6A7-44A5-914B-2CBFFFB52146}" type="datetimeFigureOut">
              <a:rPr lang="fr-FR" smtClean="0"/>
              <a:t>03/05/2022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B0956F-DFD7-45EB-B5C3-1F80153ED7C5}" type="slidenum">
              <a:rPr lang="fr-FR" smtClean="0"/>
              <a:t>‹N°›</a:t>
            </a:fld>
            <a:endParaRPr lang="fr-FR"/>
          </a:p>
        </p:txBody>
      </p:sp>
    </p:spTree>
    <p:extLst>
      <p:ext uri="{BB962C8B-B14F-4D97-AF65-F5344CB8AC3E}">
        <p14:creationId xmlns:p14="http://schemas.microsoft.com/office/powerpoint/2010/main" val="159903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566E781-D6A7-44A5-914B-2CBFFFB52146}" type="datetimeFigureOut">
              <a:rPr lang="fr-FR" smtClean="0"/>
              <a:t>03/05/2022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3B0956F-DFD7-45EB-B5C3-1F80153ED7C5}" type="slidenum">
              <a:rPr lang="fr-FR" smtClean="0"/>
              <a:t>‹N°›</a:t>
            </a:fld>
            <a:endParaRPr lang="fr-FR"/>
          </a:p>
        </p:txBody>
      </p:sp>
    </p:spTree>
    <p:extLst>
      <p:ext uri="{BB962C8B-B14F-4D97-AF65-F5344CB8AC3E}">
        <p14:creationId xmlns:p14="http://schemas.microsoft.com/office/powerpoint/2010/main" val="65594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566E781-D6A7-44A5-914B-2CBFFFB52146}" type="datetimeFigureOut">
              <a:rPr lang="fr-FR" smtClean="0"/>
              <a:t>03/05/2022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B0956F-DFD7-45EB-B5C3-1F80153ED7C5}" type="slidenum">
              <a:rPr lang="fr-FR" smtClean="0"/>
              <a:t>‹N°›</a:t>
            </a:fld>
            <a:endParaRPr lang="fr-FR"/>
          </a:p>
        </p:txBody>
      </p:sp>
    </p:spTree>
    <p:extLst>
      <p:ext uri="{BB962C8B-B14F-4D97-AF65-F5344CB8AC3E}">
        <p14:creationId xmlns:p14="http://schemas.microsoft.com/office/powerpoint/2010/main" val="254938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566E781-D6A7-44A5-914B-2CBFFFB52146}" type="datetimeFigureOut">
              <a:rPr lang="fr-FR" smtClean="0"/>
              <a:t>03/05/2022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3B0956F-DFD7-45EB-B5C3-1F80153ED7C5}" type="slidenum">
              <a:rPr lang="fr-FR" smtClean="0"/>
              <a:t>‹N°›</a:t>
            </a:fld>
            <a:endParaRPr lang="fr-FR"/>
          </a:p>
        </p:txBody>
      </p:sp>
    </p:spTree>
    <p:extLst>
      <p:ext uri="{BB962C8B-B14F-4D97-AF65-F5344CB8AC3E}">
        <p14:creationId xmlns:p14="http://schemas.microsoft.com/office/powerpoint/2010/main" val="1149941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566E781-D6A7-44A5-914B-2CBFFFB52146}" type="datetimeFigureOut">
              <a:rPr lang="fr-FR" smtClean="0"/>
              <a:t>03/05/2022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3B0956F-DFD7-45EB-B5C3-1F80153ED7C5}" type="slidenum">
              <a:rPr lang="fr-FR" smtClean="0"/>
              <a:t>‹N°›</a:t>
            </a:fld>
            <a:endParaRPr lang="fr-F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6" name="ZoneTexte 5"/>
          <p:cNvSpPr txBox="1"/>
          <p:nvPr userDrawn="1"/>
        </p:nvSpPr>
        <p:spPr>
          <a:xfrm>
            <a:off x="3877519" y="578735"/>
            <a:ext cx="5544273" cy="307777"/>
          </a:xfrm>
          <a:prstGeom prst="rect">
            <a:avLst/>
          </a:prstGeom>
          <a:noFill/>
        </p:spPr>
        <p:txBody>
          <a:bodyPr wrap="square" rtlCol="0">
            <a:spAutoFit/>
          </a:bodyPr>
          <a:lstStyle/>
          <a:p>
            <a:r>
              <a:rPr lang="fr-FR" sz="1400" b="1" dirty="0">
                <a:solidFill>
                  <a:srgbClr val="84BC4A"/>
                </a:solidFill>
              </a:rPr>
              <a:t>Titre chapitre</a:t>
            </a:r>
          </a:p>
        </p:txBody>
      </p:sp>
      <p:sp>
        <p:nvSpPr>
          <p:cNvPr id="7" name="ZoneTexte 6"/>
          <p:cNvSpPr txBox="1"/>
          <p:nvPr userDrawn="1"/>
        </p:nvSpPr>
        <p:spPr>
          <a:xfrm>
            <a:off x="3877519" y="1338064"/>
            <a:ext cx="5903089" cy="369332"/>
          </a:xfrm>
          <a:prstGeom prst="rect">
            <a:avLst/>
          </a:prstGeom>
          <a:noFill/>
        </p:spPr>
        <p:txBody>
          <a:bodyPr wrap="square" rtlCol="0">
            <a:spAutoFit/>
          </a:bodyPr>
          <a:lstStyle/>
          <a:p>
            <a:r>
              <a:rPr lang="fr-FR" b="1" dirty="0">
                <a:solidFill>
                  <a:srgbClr val="433683"/>
                </a:solidFill>
              </a:rPr>
              <a:t>LOREM IPSUM DOLOR SITE AMET CONSECTETUR</a:t>
            </a:r>
          </a:p>
        </p:txBody>
      </p:sp>
      <p:sp>
        <p:nvSpPr>
          <p:cNvPr id="8" name="ZoneTexte 7"/>
          <p:cNvSpPr txBox="1"/>
          <p:nvPr userDrawn="1"/>
        </p:nvSpPr>
        <p:spPr>
          <a:xfrm>
            <a:off x="5742973" y="2835797"/>
            <a:ext cx="1352308" cy="369332"/>
          </a:xfrm>
          <a:prstGeom prst="rect">
            <a:avLst/>
          </a:prstGeom>
          <a:noFill/>
        </p:spPr>
        <p:txBody>
          <a:bodyPr wrap="square" rtlCol="0">
            <a:spAutoFit/>
          </a:bodyPr>
          <a:lstStyle/>
          <a:p>
            <a:r>
              <a:rPr lang="fr-FR" b="1" dirty="0">
                <a:solidFill>
                  <a:srgbClr val="433683"/>
                </a:solidFill>
              </a:rPr>
              <a:t>Sous </a:t>
            </a:r>
            <a:r>
              <a:rPr lang="fr-FR" dirty="0">
                <a:solidFill>
                  <a:srgbClr val="433683"/>
                </a:solidFill>
              </a:rPr>
              <a:t>titre :</a:t>
            </a:r>
          </a:p>
        </p:txBody>
      </p:sp>
      <p:sp>
        <p:nvSpPr>
          <p:cNvPr id="9" name="ZoneTexte 8"/>
          <p:cNvSpPr txBox="1"/>
          <p:nvPr userDrawn="1"/>
        </p:nvSpPr>
        <p:spPr>
          <a:xfrm>
            <a:off x="5742973" y="4477566"/>
            <a:ext cx="1352308" cy="369332"/>
          </a:xfrm>
          <a:prstGeom prst="rect">
            <a:avLst/>
          </a:prstGeom>
          <a:noFill/>
        </p:spPr>
        <p:txBody>
          <a:bodyPr wrap="square" rtlCol="0">
            <a:spAutoFit/>
          </a:bodyPr>
          <a:lstStyle/>
          <a:p>
            <a:r>
              <a:rPr lang="fr-FR" b="1" dirty="0">
                <a:solidFill>
                  <a:srgbClr val="433683"/>
                </a:solidFill>
              </a:rPr>
              <a:t>Sous </a:t>
            </a:r>
            <a:r>
              <a:rPr lang="fr-FR" dirty="0">
                <a:solidFill>
                  <a:srgbClr val="433683"/>
                </a:solidFill>
              </a:rPr>
              <a:t>titre :</a:t>
            </a:r>
          </a:p>
        </p:txBody>
      </p:sp>
      <p:sp>
        <p:nvSpPr>
          <p:cNvPr id="10" name="Rectangle 9"/>
          <p:cNvSpPr/>
          <p:nvPr userDrawn="1"/>
        </p:nvSpPr>
        <p:spPr>
          <a:xfrm>
            <a:off x="8261429" y="2835797"/>
            <a:ext cx="3174358" cy="1477328"/>
          </a:xfrm>
          <a:prstGeom prst="rect">
            <a:avLst/>
          </a:prstGeom>
        </p:spPr>
        <p:txBody>
          <a:bodyPr wrap="square">
            <a:spAutoFit/>
          </a:bodyPr>
          <a:lstStyle/>
          <a:p>
            <a:pPr algn="just"/>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endParaRPr lang="fr-FR" dirty="0"/>
          </a:p>
        </p:txBody>
      </p:sp>
      <p:sp>
        <p:nvSpPr>
          <p:cNvPr id="11" name="Rectangle 10"/>
          <p:cNvSpPr/>
          <p:nvPr userDrawn="1"/>
        </p:nvSpPr>
        <p:spPr>
          <a:xfrm>
            <a:off x="8298082" y="4477566"/>
            <a:ext cx="3174358" cy="1477328"/>
          </a:xfrm>
          <a:prstGeom prst="rect">
            <a:avLst/>
          </a:prstGeom>
        </p:spPr>
        <p:txBody>
          <a:bodyPr wrap="square">
            <a:spAutoFit/>
          </a:bodyPr>
          <a:lstStyle/>
          <a:p>
            <a:pPr algn="just"/>
            <a:r>
              <a:rPr lang="fr-FR" dirty="0" err="1"/>
              <a:t>Lorem</a:t>
            </a:r>
            <a:r>
              <a:rPr lang="fr-FR" dirty="0"/>
              <a:t> </a:t>
            </a:r>
            <a:r>
              <a:rPr lang="fr-FR" dirty="0" err="1"/>
              <a:t>ipsum</a:t>
            </a:r>
            <a:r>
              <a:rPr lang="fr-FR" dirty="0"/>
              <a:t>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endParaRPr lang="fr-FR" dirty="0"/>
          </a:p>
        </p:txBody>
      </p:sp>
      <p:sp>
        <p:nvSpPr>
          <p:cNvPr id="12" name="ZoneTexte 11"/>
          <p:cNvSpPr txBox="1"/>
          <p:nvPr userDrawn="1"/>
        </p:nvSpPr>
        <p:spPr>
          <a:xfrm>
            <a:off x="3877519" y="927622"/>
            <a:ext cx="5903089" cy="369332"/>
          </a:xfrm>
          <a:prstGeom prst="rect">
            <a:avLst/>
          </a:prstGeom>
          <a:noFill/>
        </p:spPr>
        <p:txBody>
          <a:bodyPr wrap="square" rtlCol="0">
            <a:spAutoFit/>
          </a:bodyPr>
          <a:lstStyle/>
          <a:p>
            <a:r>
              <a:rPr lang="fr-FR" dirty="0">
                <a:solidFill>
                  <a:srgbClr val="433683"/>
                </a:solidFill>
              </a:rPr>
              <a:t>LOREM IPSUM DOLOR SITE AMET CONSECTETUR</a:t>
            </a:r>
          </a:p>
        </p:txBody>
      </p:sp>
      <p:pic>
        <p:nvPicPr>
          <p:cNvPr id="13" name="Image 12"/>
          <p:cNvPicPr>
            <a:picLocks noChangeAspect="1"/>
          </p:cNvPicPr>
          <p:nvPr userDrawn="1"/>
        </p:nvPicPr>
        <p:blipFill>
          <a:blip r:embed="rId3"/>
          <a:stretch>
            <a:fillRect/>
          </a:stretch>
        </p:blipFill>
        <p:spPr>
          <a:xfrm>
            <a:off x="5542948" y="2906163"/>
            <a:ext cx="200025" cy="228600"/>
          </a:xfrm>
          <a:prstGeom prst="rect">
            <a:avLst/>
          </a:prstGeom>
        </p:spPr>
      </p:pic>
      <p:pic>
        <p:nvPicPr>
          <p:cNvPr id="14" name="Image 13"/>
          <p:cNvPicPr>
            <a:picLocks noChangeAspect="1"/>
          </p:cNvPicPr>
          <p:nvPr userDrawn="1"/>
        </p:nvPicPr>
        <p:blipFill>
          <a:blip r:embed="rId3"/>
          <a:stretch>
            <a:fillRect/>
          </a:stretch>
        </p:blipFill>
        <p:spPr>
          <a:xfrm>
            <a:off x="5542947" y="4547932"/>
            <a:ext cx="200025" cy="228600"/>
          </a:xfrm>
          <a:prstGeom prst="rect">
            <a:avLst/>
          </a:prstGeom>
        </p:spPr>
      </p:pic>
      <p:sp>
        <p:nvSpPr>
          <p:cNvPr id="15" name="ZoneTexte 14"/>
          <p:cNvSpPr txBox="1"/>
          <p:nvPr userDrawn="1"/>
        </p:nvSpPr>
        <p:spPr>
          <a:xfrm>
            <a:off x="1377387" y="2035578"/>
            <a:ext cx="1851951" cy="1600438"/>
          </a:xfrm>
          <a:prstGeom prst="rect">
            <a:avLst/>
          </a:prstGeom>
          <a:noFill/>
        </p:spPr>
        <p:txBody>
          <a:bodyPr wrap="square" rtlCol="0">
            <a:spAutoFit/>
          </a:bodyPr>
          <a:lstStyle/>
          <a:p>
            <a:r>
              <a:rPr lang="fr-FR" sz="1400" b="1" dirty="0">
                <a:solidFill>
                  <a:schemeClr val="bg1"/>
                </a:solidFill>
              </a:rPr>
              <a:t>Texte d’introduction :</a:t>
            </a:r>
          </a:p>
          <a:p>
            <a:r>
              <a:rPr lang="fr-FR" sz="1400" dirty="0" err="1">
                <a:solidFill>
                  <a:schemeClr val="bg1"/>
                </a:solidFill>
              </a:rPr>
              <a:t>Lorem</a:t>
            </a:r>
            <a:r>
              <a:rPr lang="fr-FR" sz="1400" dirty="0">
                <a:solidFill>
                  <a:schemeClr val="bg1"/>
                </a:solidFill>
              </a:rPr>
              <a:t> </a:t>
            </a:r>
            <a:r>
              <a:rPr lang="fr-FR" sz="1400" dirty="0" err="1">
                <a:solidFill>
                  <a:schemeClr val="bg1"/>
                </a:solidFill>
              </a:rPr>
              <a:t>ipsum</a:t>
            </a:r>
            <a:r>
              <a:rPr lang="fr-FR" sz="1400" dirty="0">
                <a:solidFill>
                  <a:schemeClr val="bg1"/>
                </a:solidFill>
              </a:rPr>
              <a:t> </a:t>
            </a:r>
            <a:r>
              <a:rPr lang="fr-FR" sz="1400" dirty="0" err="1">
                <a:solidFill>
                  <a:schemeClr val="bg1"/>
                </a:solidFill>
              </a:rPr>
              <a:t>dolor</a:t>
            </a:r>
            <a:r>
              <a:rPr lang="fr-FR" sz="1400" dirty="0">
                <a:solidFill>
                  <a:schemeClr val="bg1"/>
                </a:solidFill>
              </a:rPr>
              <a:t> </a:t>
            </a:r>
            <a:r>
              <a:rPr lang="fr-FR" sz="1400" dirty="0" err="1">
                <a:solidFill>
                  <a:schemeClr val="bg1"/>
                </a:solidFill>
              </a:rPr>
              <a:t>sit</a:t>
            </a:r>
            <a:r>
              <a:rPr lang="fr-FR" sz="1400" dirty="0">
                <a:solidFill>
                  <a:schemeClr val="bg1"/>
                </a:solidFill>
              </a:rPr>
              <a:t> </a:t>
            </a:r>
            <a:r>
              <a:rPr lang="fr-FR" sz="1400" dirty="0" err="1">
                <a:solidFill>
                  <a:schemeClr val="bg1"/>
                </a:solidFill>
              </a:rPr>
              <a:t>amet</a:t>
            </a:r>
            <a:r>
              <a:rPr lang="fr-FR" sz="1400" dirty="0">
                <a:solidFill>
                  <a:schemeClr val="bg1"/>
                </a:solidFill>
              </a:rPr>
              <a:t>, </a:t>
            </a:r>
            <a:r>
              <a:rPr lang="fr-FR" sz="1400" dirty="0" err="1">
                <a:solidFill>
                  <a:schemeClr val="bg1"/>
                </a:solidFill>
              </a:rPr>
              <a:t>consectetur</a:t>
            </a:r>
            <a:r>
              <a:rPr lang="fr-FR" sz="1400" dirty="0">
                <a:solidFill>
                  <a:schemeClr val="bg1"/>
                </a:solidFill>
              </a:rPr>
              <a:t> </a:t>
            </a:r>
            <a:r>
              <a:rPr lang="fr-FR" sz="1400" dirty="0" err="1">
                <a:solidFill>
                  <a:schemeClr val="bg1"/>
                </a:solidFill>
              </a:rPr>
              <a:t>adipiscing</a:t>
            </a:r>
            <a:r>
              <a:rPr lang="fr-FR" sz="1400" dirty="0">
                <a:solidFill>
                  <a:schemeClr val="bg1"/>
                </a:solidFill>
              </a:rPr>
              <a:t> </a:t>
            </a:r>
            <a:r>
              <a:rPr lang="fr-FR" sz="1400" dirty="0" err="1">
                <a:solidFill>
                  <a:schemeClr val="bg1"/>
                </a:solidFill>
              </a:rPr>
              <a:t>elit</a:t>
            </a:r>
            <a:r>
              <a:rPr lang="fr-FR" sz="1400" dirty="0">
                <a:solidFill>
                  <a:schemeClr val="bg1"/>
                </a:solidFill>
              </a:rPr>
              <a:t>, </a:t>
            </a:r>
            <a:r>
              <a:rPr lang="fr-FR" sz="1400" dirty="0" err="1">
                <a:solidFill>
                  <a:schemeClr val="bg1"/>
                </a:solidFill>
              </a:rPr>
              <a:t>sed</a:t>
            </a:r>
            <a:r>
              <a:rPr lang="fr-FR" sz="1400" dirty="0">
                <a:solidFill>
                  <a:schemeClr val="bg1"/>
                </a:solidFill>
              </a:rPr>
              <a:t> do </a:t>
            </a:r>
            <a:r>
              <a:rPr lang="fr-FR" sz="1400" dirty="0" err="1">
                <a:solidFill>
                  <a:schemeClr val="bg1"/>
                </a:solidFill>
              </a:rPr>
              <a:t>eiusmod</a:t>
            </a:r>
            <a:r>
              <a:rPr lang="fr-FR" sz="1400" dirty="0">
                <a:solidFill>
                  <a:schemeClr val="bg1"/>
                </a:solidFill>
              </a:rPr>
              <a:t> </a:t>
            </a:r>
            <a:r>
              <a:rPr lang="fr-FR" sz="1400" dirty="0" err="1">
                <a:solidFill>
                  <a:schemeClr val="bg1"/>
                </a:solidFill>
              </a:rPr>
              <a:t>tempor</a:t>
            </a:r>
            <a:r>
              <a:rPr lang="fr-FR" sz="1400" dirty="0">
                <a:solidFill>
                  <a:schemeClr val="bg1"/>
                </a:solidFill>
              </a:rPr>
              <a:t> </a:t>
            </a:r>
            <a:r>
              <a:rPr lang="fr-FR" sz="1400" dirty="0" err="1">
                <a:solidFill>
                  <a:schemeClr val="bg1"/>
                </a:solidFill>
              </a:rPr>
              <a:t>incididunt</a:t>
            </a:r>
            <a:r>
              <a:rPr lang="fr-FR" sz="1400" dirty="0">
                <a:solidFill>
                  <a:schemeClr val="bg1"/>
                </a:solidFill>
              </a:rPr>
              <a:t> ut </a:t>
            </a:r>
            <a:r>
              <a:rPr lang="fr-FR" sz="1400" dirty="0" err="1">
                <a:solidFill>
                  <a:schemeClr val="bg1"/>
                </a:solidFill>
              </a:rPr>
              <a:t>labore</a:t>
            </a:r>
            <a:r>
              <a:rPr lang="fr-FR" sz="1400" dirty="0">
                <a:solidFill>
                  <a:schemeClr val="bg1"/>
                </a:solidFill>
              </a:rPr>
              <a:t> et </a:t>
            </a:r>
            <a:r>
              <a:rPr lang="fr-FR" sz="1400" dirty="0" err="1">
                <a:solidFill>
                  <a:schemeClr val="bg1"/>
                </a:solidFill>
              </a:rPr>
              <a:t>dolore</a:t>
            </a:r>
            <a:r>
              <a:rPr lang="fr-FR" sz="1400" dirty="0">
                <a:solidFill>
                  <a:schemeClr val="bg1"/>
                </a:solidFill>
              </a:rPr>
              <a:t> magna </a:t>
            </a:r>
            <a:r>
              <a:rPr lang="fr-FR" sz="1400" dirty="0" err="1">
                <a:solidFill>
                  <a:schemeClr val="bg1"/>
                </a:solidFill>
              </a:rPr>
              <a:t>aliqua</a:t>
            </a:r>
            <a:endParaRPr lang="fr-FR" sz="1400" b="1" dirty="0">
              <a:solidFill>
                <a:schemeClr val="bg1"/>
              </a:solidFill>
            </a:endParaRPr>
          </a:p>
        </p:txBody>
      </p:sp>
    </p:spTree>
    <p:extLst>
      <p:ext uri="{BB962C8B-B14F-4D97-AF65-F5344CB8AC3E}">
        <p14:creationId xmlns:p14="http://schemas.microsoft.com/office/powerpoint/2010/main" val="232463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566E781-D6A7-44A5-914B-2CBFFFB52146}" type="datetimeFigureOut">
              <a:rPr lang="fr-FR" smtClean="0"/>
              <a:t>03/05/2022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3B0956F-DFD7-45EB-B5C3-1F80153ED7C5}" type="slidenum">
              <a:rPr lang="fr-FR" smtClean="0"/>
              <a:t>‹N°›</a:t>
            </a:fld>
            <a:endParaRPr lang="fr-FR"/>
          </a:p>
        </p:txBody>
      </p:sp>
    </p:spTree>
    <p:extLst>
      <p:ext uri="{BB962C8B-B14F-4D97-AF65-F5344CB8AC3E}">
        <p14:creationId xmlns:p14="http://schemas.microsoft.com/office/powerpoint/2010/main" val="369289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566E781-D6A7-44A5-914B-2CBFFFB52146}" type="datetimeFigureOut">
              <a:rPr lang="fr-FR" smtClean="0"/>
              <a:t>03/05/2022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3B0956F-DFD7-45EB-B5C3-1F80153ED7C5}" type="slidenum">
              <a:rPr lang="fr-FR" smtClean="0"/>
              <a:t>‹N°›</a:t>
            </a:fld>
            <a:endParaRPr lang="fr-FR"/>
          </a:p>
        </p:txBody>
      </p:sp>
    </p:spTree>
    <p:extLst>
      <p:ext uri="{BB962C8B-B14F-4D97-AF65-F5344CB8AC3E}">
        <p14:creationId xmlns:p14="http://schemas.microsoft.com/office/powerpoint/2010/main" val="2722088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6E781-D6A7-44A5-914B-2CBFFFB52146}" type="datetimeFigureOut">
              <a:rPr lang="fr-FR" smtClean="0"/>
              <a:t>03/05/2022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0956F-DFD7-45EB-B5C3-1F80153ED7C5}" type="slidenum">
              <a:rPr lang="fr-FR" smtClean="0"/>
              <a:t>‹N°›</a:t>
            </a:fld>
            <a:endParaRPr lang="fr-FR"/>
          </a:p>
        </p:txBody>
      </p:sp>
    </p:spTree>
    <p:extLst>
      <p:ext uri="{BB962C8B-B14F-4D97-AF65-F5344CB8AC3E}">
        <p14:creationId xmlns:p14="http://schemas.microsoft.com/office/powerpoint/2010/main" val="1941910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ustinformatique.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13.png"/><Relationship Id="rId10" Type="http://schemas.openxmlformats.org/officeDocument/2006/relationships/image" Target="../media/image23.jpeg"/><Relationship Id="rId4" Type="http://schemas.openxmlformats.org/officeDocument/2006/relationships/image" Target="../media/image4.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mustinformatiquefr.sharepoint.com/:u:/s/projets_conseils_metier_o365/EfC7iFeHaupPtDrByQwZ6KwBQh0hyl11oBEWJeJ3EwqQ4A?e=CcpCf0"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2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mustinformatique.fr/agrement-sesam-vitale-et-scor/"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6.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png"/><Relationship Id="rId7"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png"/><Relationship Id="rId4" Type="http://schemas.openxmlformats.org/officeDocument/2006/relationships/image" Target="../media/image41.png"/><Relationship Id="rId9" Type="http://schemas.openxmlformats.org/officeDocument/2006/relationships/hyperlink" Target="https://www.mustinformatique.com/faq/faire-facture-sesam-vitale/?seq_no=2"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png"/><Relationship Id="rId7" Type="http://schemas.openxmlformats.org/officeDocument/2006/relationships/image" Target="../media/image4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41.png"/><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41.png"/><Relationship Id="rId9" Type="http://schemas.openxmlformats.org/officeDocument/2006/relationships/diagramColors" Target="../diagrams/colors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commercial@mustinformatique.fr" TargetMode="External"/><Relationship Id="rId5" Type="http://schemas.openxmlformats.org/officeDocument/2006/relationships/hyperlink" Target="https://www.mustinformatique.com/"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mustinformatique.com/20554-2/"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hyperlink" Target="mailto:commercial@mustinformatique.fr" TargetMode="External"/><Relationship Id="rId4" Type="http://schemas.openxmlformats.org/officeDocument/2006/relationships/image" Target="../media/image9.png"/><Relationship Id="rId9" Type="http://schemas.openxmlformats.org/officeDocument/2006/relationships/hyperlink" Target="https://www.mustinformatique.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esante.gouv.fr/sites/default/files/media_entity/documents/F201.pdf"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esante.gouv.fr/sites/default/files/media_entity/documents/F201.pdf"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192000" cy="6864096"/>
          </a:xfrm>
          <a:prstGeom prst="rect">
            <a:avLst/>
          </a:prstGeom>
        </p:spPr>
      </p:pic>
      <p:sp>
        <p:nvSpPr>
          <p:cNvPr id="8" name="ZoneTexte 7"/>
          <p:cNvSpPr txBox="1"/>
          <p:nvPr/>
        </p:nvSpPr>
        <p:spPr>
          <a:xfrm>
            <a:off x="319309" y="619889"/>
            <a:ext cx="8773416" cy="1415772"/>
          </a:xfrm>
          <a:prstGeom prst="rect">
            <a:avLst/>
          </a:prstGeom>
          <a:noFill/>
        </p:spPr>
        <p:txBody>
          <a:bodyPr wrap="square" rtlCol="0">
            <a:spAutoFit/>
          </a:bodyPr>
          <a:lstStyle/>
          <a:p>
            <a:r>
              <a:rPr lang="fr-FR" sz="5200" dirty="0">
                <a:solidFill>
                  <a:srgbClr val="84BC4A"/>
                </a:solidFill>
                <a:latin typeface="Century Gothic" panose="020B0502020202020204" pitchFamily="34" charset="0"/>
              </a:rPr>
              <a:t>Passage en SESAM-Vitale</a:t>
            </a:r>
          </a:p>
          <a:p>
            <a:endParaRPr lang="fr-FR" sz="1000" dirty="0">
              <a:solidFill>
                <a:srgbClr val="84BC4A"/>
              </a:solidFill>
              <a:latin typeface="Century Gothic" panose="020B0502020202020204" pitchFamily="34" charset="0"/>
            </a:endParaRPr>
          </a:p>
          <a:p>
            <a:r>
              <a:rPr lang="fr-FR" sz="2400" dirty="0">
                <a:solidFill>
                  <a:srgbClr val="84BC4A"/>
                </a:solidFill>
              </a:rPr>
              <a:t>Ce qu’il faut savoir.</a:t>
            </a:r>
          </a:p>
        </p:txBody>
      </p:sp>
      <p:sp>
        <p:nvSpPr>
          <p:cNvPr id="10" name="ZoneTexte 9"/>
          <p:cNvSpPr txBox="1"/>
          <p:nvPr/>
        </p:nvSpPr>
        <p:spPr>
          <a:xfrm>
            <a:off x="319309" y="5981012"/>
            <a:ext cx="8662321" cy="707886"/>
          </a:xfrm>
          <a:prstGeom prst="rect">
            <a:avLst/>
          </a:prstGeom>
          <a:noFill/>
        </p:spPr>
        <p:txBody>
          <a:bodyPr wrap="square" rtlCol="0">
            <a:spAutoFit/>
          </a:bodyPr>
          <a:lstStyle/>
          <a:p>
            <a:r>
              <a:rPr lang="fr-FR" sz="2400" dirty="0">
                <a:solidFill>
                  <a:srgbClr val="84BC4A"/>
                </a:solidFill>
                <a:hlinkClick r:id="rId3"/>
              </a:rPr>
              <a:t>www.mustinformatique.com</a:t>
            </a:r>
            <a:endParaRPr lang="fr-FR" sz="2400" dirty="0">
              <a:solidFill>
                <a:srgbClr val="84BC4A"/>
              </a:solidFill>
            </a:endParaRPr>
          </a:p>
          <a:p>
            <a:r>
              <a:rPr lang="fr-FR" sz="1600" dirty="0">
                <a:solidFill>
                  <a:srgbClr val="84BC4A"/>
                </a:solidFill>
              </a:rPr>
              <a:t>https://www.mustinformatique.fr/agrement-sesam-vitale-et-scor</a:t>
            </a:r>
            <a:endParaRPr lang="fr-FR" sz="2400" dirty="0">
              <a:solidFill>
                <a:srgbClr val="84BC4A"/>
              </a:solidFill>
            </a:endParaRPr>
          </a:p>
        </p:txBody>
      </p:sp>
      <p:sp>
        <p:nvSpPr>
          <p:cNvPr id="3" name="Rectangle 2"/>
          <p:cNvSpPr/>
          <p:nvPr/>
        </p:nvSpPr>
        <p:spPr>
          <a:xfrm>
            <a:off x="9925050" y="3714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5350" y="552262"/>
            <a:ext cx="1003349" cy="600450"/>
          </a:xfrm>
          <a:prstGeom prst="rect">
            <a:avLst/>
          </a:prstGeom>
        </p:spPr>
      </p:pic>
    </p:spTree>
    <p:extLst>
      <p:ext uri="{BB962C8B-B14F-4D97-AF65-F5344CB8AC3E}">
        <p14:creationId xmlns:p14="http://schemas.microsoft.com/office/powerpoint/2010/main" val="256518019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Prérequis SESAM-Vitale</a:t>
            </a:r>
          </a:p>
        </p:txBody>
      </p:sp>
      <p:sp>
        <p:nvSpPr>
          <p:cNvPr id="9" name="ZoneTexte 8"/>
          <p:cNvSpPr txBox="1"/>
          <p:nvPr/>
        </p:nvSpPr>
        <p:spPr>
          <a:xfrm>
            <a:off x="5150998" y="2410073"/>
            <a:ext cx="3240972" cy="430887"/>
          </a:xfrm>
          <a:prstGeom prst="rect">
            <a:avLst/>
          </a:prstGeom>
          <a:noFill/>
        </p:spPr>
        <p:txBody>
          <a:bodyPr wrap="square" rtlCol="0">
            <a:spAutoFit/>
          </a:bodyPr>
          <a:lstStyle/>
          <a:p>
            <a:r>
              <a:rPr lang="fr-FR" sz="2200" b="1" dirty="0">
                <a:solidFill>
                  <a:srgbClr val="433683"/>
                </a:solidFill>
              </a:rPr>
              <a:t>Matériel de bureautique</a:t>
            </a:r>
          </a:p>
        </p:txBody>
      </p:sp>
      <p:sp>
        <p:nvSpPr>
          <p:cNvPr id="11" name="Rectangle 10"/>
          <p:cNvSpPr/>
          <p:nvPr/>
        </p:nvSpPr>
        <p:spPr>
          <a:xfrm>
            <a:off x="5150998" y="3153357"/>
            <a:ext cx="6890026" cy="646331"/>
          </a:xfrm>
          <a:prstGeom prst="rect">
            <a:avLst/>
          </a:prstGeom>
        </p:spPr>
        <p:txBody>
          <a:bodyPr wrap="square">
            <a:spAutoFit/>
          </a:bodyPr>
          <a:lstStyle/>
          <a:p>
            <a:pPr marL="285750" indent="-285750">
              <a:buFont typeface="Arial" panose="020B0604020202020204" pitchFamily="34" charset="0"/>
              <a:buChar char="•"/>
            </a:pPr>
            <a:r>
              <a:rPr lang="fr-FR" b="1" dirty="0">
                <a:solidFill>
                  <a:srgbClr val="4D4D4D"/>
                </a:solidFill>
              </a:rPr>
              <a:t>Scanner</a:t>
            </a:r>
            <a:r>
              <a:rPr lang="fr-FR" dirty="0">
                <a:solidFill>
                  <a:srgbClr val="4D4D4D"/>
                </a:solidFill>
              </a:rPr>
              <a:t> compatible avec la solution MUST Informatique : </a:t>
            </a:r>
          </a:p>
          <a:p>
            <a:pPr marL="742950" lvl="1" indent="-285750">
              <a:buFont typeface="Arial" panose="020B0604020202020204" pitchFamily="34" charset="0"/>
              <a:buChar char="•"/>
            </a:pPr>
            <a:r>
              <a:rPr lang="fr-FR" b="1" dirty="0">
                <a:solidFill>
                  <a:srgbClr val="4D4D4D"/>
                </a:solidFill>
              </a:rPr>
              <a:t>1 par poste</a:t>
            </a:r>
            <a:r>
              <a:rPr lang="fr-FR" dirty="0">
                <a:solidFill>
                  <a:srgbClr val="4D4D4D"/>
                </a:solidFill>
              </a:rPr>
              <a:t> susceptible de créer/modifier les dossiers.</a:t>
            </a:r>
          </a:p>
        </p:txBody>
      </p:sp>
      <p:pic>
        <p:nvPicPr>
          <p:cNvPr id="14" name="Image 13"/>
          <p:cNvPicPr>
            <a:picLocks noChangeAspect="1"/>
          </p:cNvPicPr>
          <p:nvPr/>
        </p:nvPicPr>
        <p:blipFill>
          <a:blip r:embed="rId3"/>
          <a:stretch>
            <a:fillRect/>
          </a:stretch>
        </p:blipFill>
        <p:spPr>
          <a:xfrm>
            <a:off x="4950973" y="2480439"/>
            <a:ext cx="200025" cy="2286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5" name="Image 4" descr="Une image contenant texte, imprimante, équipement électronique&#10;&#10;Description générée automatiquement">
            <a:extLst>
              <a:ext uri="{FF2B5EF4-FFF2-40B4-BE49-F238E27FC236}">
                <a16:creationId xmlns:a16="http://schemas.microsoft.com/office/drawing/2014/main" id="{F70AB27A-6F3E-44B5-8A6C-A27430263F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525" y="2889000"/>
            <a:ext cx="1080000" cy="1080000"/>
          </a:xfrm>
          <a:prstGeom prst="rect">
            <a:avLst/>
          </a:prstGeom>
        </p:spPr>
      </p:pic>
      <p:pic>
        <p:nvPicPr>
          <p:cNvPr id="24" name="Image 23">
            <a:extLst>
              <a:ext uri="{FF2B5EF4-FFF2-40B4-BE49-F238E27FC236}">
                <a16:creationId xmlns:a16="http://schemas.microsoft.com/office/drawing/2014/main" id="{050547DA-7DC7-45F1-A827-160705DDDC4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994525" y="4351204"/>
            <a:ext cx="720000" cy="708197"/>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Rectangle 24">
            <a:extLst>
              <a:ext uri="{FF2B5EF4-FFF2-40B4-BE49-F238E27FC236}">
                <a16:creationId xmlns:a16="http://schemas.microsoft.com/office/drawing/2014/main" id="{68041B19-1DEB-4C93-B908-E72AFE07DDB2}"/>
              </a:ext>
            </a:extLst>
          </p:cNvPr>
          <p:cNvSpPr/>
          <p:nvPr/>
        </p:nvSpPr>
        <p:spPr>
          <a:xfrm>
            <a:off x="5150998" y="4413070"/>
            <a:ext cx="3070056" cy="1200329"/>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Installation par nos services d’une licence TSSCAN (logiciel de numérisation de bureau à distance) si TSE.</a:t>
            </a:r>
          </a:p>
        </p:txBody>
      </p:sp>
      <p:pic>
        <p:nvPicPr>
          <p:cNvPr id="12" name="Image 11">
            <a:extLst>
              <a:ext uri="{FF2B5EF4-FFF2-40B4-BE49-F238E27FC236}">
                <a16:creationId xmlns:a16="http://schemas.microsoft.com/office/drawing/2014/main" id="{90D6A30C-A93C-4D03-8783-46CF6A85F8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5912" y="1463451"/>
            <a:ext cx="720000" cy="720000"/>
          </a:xfrm>
          <a:prstGeom prst="rect">
            <a:avLst/>
          </a:prstGeom>
        </p:spPr>
      </p:pic>
      <p:sp>
        <p:nvSpPr>
          <p:cNvPr id="3" name="ZoneTexte 2">
            <a:extLst>
              <a:ext uri="{FF2B5EF4-FFF2-40B4-BE49-F238E27FC236}">
                <a16:creationId xmlns:a16="http://schemas.microsoft.com/office/drawing/2014/main" id="{826B3327-EEE1-48F2-BF88-9A842CFB24E3}"/>
              </a:ext>
            </a:extLst>
          </p:cNvPr>
          <p:cNvSpPr txBox="1"/>
          <p:nvPr/>
        </p:nvSpPr>
        <p:spPr>
          <a:xfrm>
            <a:off x="8906870" y="3799688"/>
            <a:ext cx="3179036" cy="2123658"/>
          </a:xfrm>
          <a:prstGeom prst="rect">
            <a:avLst/>
          </a:prstGeom>
          <a:noFill/>
        </p:spPr>
        <p:txBody>
          <a:bodyPr wrap="square" rtlCol="0">
            <a:spAutoFit/>
          </a:bodyPr>
          <a:lstStyle/>
          <a:p>
            <a:r>
              <a:rPr lang="fr-FR" sz="1200" dirty="0"/>
              <a:t>Modèles de scanners compatibles :</a:t>
            </a:r>
          </a:p>
          <a:p>
            <a:r>
              <a:rPr lang="fr-FR" sz="1200" dirty="0"/>
              <a:t>- Canon DR-C230</a:t>
            </a:r>
          </a:p>
          <a:p>
            <a:r>
              <a:rPr lang="fr-FR" sz="1200" dirty="0"/>
              <a:t>- Canon DR-2510C</a:t>
            </a:r>
          </a:p>
          <a:p>
            <a:r>
              <a:rPr lang="fr-FR" sz="1200" dirty="0"/>
              <a:t>- Canon DR C125</a:t>
            </a:r>
          </a:p>
          <a:p>
            <a:r>
              <a:rPr lang="fr-FR" sz="1200" dirty="0"/>
              <a:t>- Canon P 215</a:t>
            </a:r>
          </a:p>
          <a:p>
            <a:r>
              <a:rPr lang="fr-FR" sz="1200" dirty="0"/>
              <a:t>- Canon DR C125W</a:t>
            </a:r>
          </a:p>
          <a:p>
            <a:r>
              <a:rPr lang="fr-FR" sz="1200" dirty="0"/>
              <a:t>- Canon DR C225</a:t>
            </a:r>
          </a:p>
          <a:p>
            <a:r>
              <a:rPr lang="fr-FR" sz="1200" dirty="0"/>
              <a:t>- Canon DR 2010C</a:t>
            </a:r>
          </a:p>
          <a:p>
            <a:r>
              <a:rPr lang="fr-FR" sz="1200" dirty="0"/>
              <a:t>- Brother DS-620</a:t>
            </a:r>
          </a:p>
          <a:p>
            <a:r>
              <a:rPr lang="fr-FR" sz="1200" dirty="0"/>
              <a:t>- Brother ADS-1100W</a:t>
            </a:r>
          </a:p>
          <a:p>
            <a:r>
              <a:rPr lang="fr-FR" sz="1200" dirty="0"/>
              <a:t>- </a:t>
            </a:r>
            <a:r>
              <a:rPr lang="fr-FR" sz="1200" dirty="0" err="1"/>
              <a:t>Plustek</a:t>
            </a:r>
            <a:r>
              <a:rPr lang="fr-FR" sz="1200" dirty="0"/>
              <a:t> </a:t>
            </a:r>
            <a:r>
              <a:rPr lang="fr-FR" sz="1200" dirty="0" err="1"/>
              <a:t>MobileOffice</a:t>
            </a:r>
            <a:r>
              <a:rPr lang="fr-FR" sz="1200" dirty="0"/>
              <a:t> D30</a:t>
            </a:r>
          </a:p>
        </p:txBody>
      </p:sp>
    </p:spTree>
    <p:extLst>
      <p:ext uri="{BB962C8B-B14F-4D97-AF65-F5344CB8AC3E}">
        <p14:creationId xmlns:p14="http://schemas.microsoft.com/office/powerpoint/2010/main" val="42073436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1" fill="hold" grpId="0" nodeType="afterEffect">
                                  <p:stCondLst>
                                    <p:cond delay="150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4000"/>
                            </p:stCondLst>
                            <p:childTnLst>
                              <p:par>
                                <p:cTn id="29" presetID="10" presetClass="entr" presetSubtype="0" fill="hold" nodeType="afterEffect">
                                  <p:stCondLst>
                                    <p:cond delay="55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10000"/>
                            </p:stCondLst>
                            <p:childTnLst>
                              <p:par>
                                <p:cTn id="33" presetID="1"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Prérequis SESAM-Vitale</a:t>
            </a:r>
          </a:p>
        </p:txBody>
      </p:sp>
      <p:sp>
        <p:nvSpPr>
          <p:cNvPr id="9" name="ZoneTexte 8"/>
          <p:cNvSpPr txBox="1"/>
          <p:nvPr/>
        </p:nvSpPr>
        <p:spPr>
          <a:xfrm>
            <a:off x="5150998" y="2410073"/>
            <a:ext cx="3240972" cy="430887"/>
          </a:xfrm>
          <a:prstGeom prst="rect">
            <a:avLst/>
          </a:prstGeom>
          <a:noFill/>
        </p:spPr>
        <p:txBody>
          <a:bodyPr wrap="square" rtlCol="0">
            <a:spAutoFit/>
          </a:bodyPr>
          <a:lstStyle/>
          <a:p>
            <a:r>
              <a:rPr lang="fr-FR" sz="2200" b="1" dirty="0">
                <a:solidFill>
                  <a:srgbClr val="433683"/>
                </a:solidFill>
              </a:rPr>
              <a:t>Matériel de bureautique</a:t>
            </a:r>
          </a:p>
        </p:txBody>
      </p:sp>
      <p:sp>
        <p:nvSpPr>
          <p:cNvPr id="11" name="Rectangle 10"/>
          <p:cNvSpPr/>
          <p:nvPr/>
        </p:nvSpPr>
        <p:spPr>
          <a:xfrm>
            <a:off x="5150998" y="3153357"/>
            <a:ext cx="6890026" cy="1754326"/>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Lecteur de carte (LCV) : </a:t>
            </a:r>
          </a:p>
          <a:p>
            <a:pPr marL="742950" lvl="1" indent="-285750">
              <a:buFont typeface="Arial" panose="020B0604020202020204" pitchFamily="34" charset="0"/>
              <a:buChar char="•"/>
            </a:pPr>
            <a:r>
              <a:rPr lang="fr-FR" b="1" dirty="0">
                <a:solidFill>
                  <a:srgbClr val="4D4D4D"/>
                </a:solidFill>
              </a:rPr>
              <a:t>poste de comptoir = 2 LCV </a:t>
            </a:r>
            <a:r>
              <a:rPr lang="fr-FR" dirty="0">
                <a:solidFill>
                  <a:srgbClr val="4D4D4D"/>
                </a:solidFill>
              </a:rPr>
              <a:t>(1 pour la carte professionnelle et 1 pour lire la carte Vitale du patient).</a:t>
            </a:r>
          </a:p>
          <a:p>
            <a:pPr marL="742950" lvl="1" indent="-285750">
              <a:buFont typeface="Arial" panose="020B0604020202020204" pitchFamily="34" charset="0"/>
              <a:buChar char="•"/>
            </a:pPr>
            <a:r>
              <a:rPr lang="fr-FR" b="1" dirty="0">
                <a:solidFill>
                  <a:srgbClr val="4D4D4D"/>
                </a:solidFill>
              </a:rPr>
              <a:t>poste administratif ou facturant = 1 LCV </a:t>
            </a:r>
            <a:r>
              <a:rPr lang="fr-FR" dirty="0">
                <a:solidFill>
                  <a:srgbClr val="4D4D4D"/>
                </a:solidFill>
              </a:rPr>
              <a:t>(1 pour consulter les droits </a:t>
            </a:r>
            <a:r>
              <a:rPr lang="fr-FR" dirty="0" err="1">
                <a:solidFill>
                  <a:srgbClr val="4D4D4D"/>
                </a:solidFill>
              </a:rPr>
              <a:t>ADRi</a:t>
            </a:r>
            <a:r>
              <a:rPr lang="fr-FR" dirty="0">
                <a:solidFill>
                  <a:srgbClr val="4D4D4D"/>
                </a:solidFill>
              </a:rPr>
              <a:t> ou pour les process de sécurisation/télétransmission). </a:t>
            </a:r>
          </a:p>
        </p:txBody>
      </p:sp>
      <p:pic>
        <p:nvPicPr>
          <p:cNvPr id="14" name="Image 13"/>
          <p:cNvPicPr>
            <a:picLocks noChangeAspect="1"/>
          </p:cNvPicPr>
          <p:nvPr/>
        </p:nvPicPr>
        <p:blipFill>
          <a:blip r:embed="rId3"/>
          <a:stretch>
            <a:fillRect/>
          </a:stretch>
        </p:blipFill>
        <p:spPr>
          <a:xfrm>
            <a:off x="4950973" y="2480439"/>
            <a:ext cx="200025" cy="2286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5" name="Image 4">
            <a:extLst>
              <a:ext uri="{FF2B5EF4-FFF2-40B4-BE49-F238E27FC236}">
                <a16:creationId xmlns:a16="http://schemas.microsoft.com/office/drawing/2014/main" id="{F70AB27A-6F3E-44B5-8A6C-A27430263F6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4525" y="2889000"/>
            <a:ext cx="1080000" cy="1080000"/>
          </a:xfrm>
          <a:prstGeom prst="rect">
            <a:avLst/>
          </a:prstGeom>
        </p:spPr>
      </p:pic>
      <p:pic>
        <p:nvPicPr>
          <p:cNvPr id="10" name="Image 9">
            <a:extLst>
              <a:ext uri="{FF2B5EF4-FFF2-40B4-BE49-F238E27FC236}">
                <a16:creationId xmlns:a16="http://schemas.microsoft.com/office/drawing/2014/main" id="{F6A77384-7E84-4ADE-9674-C2990E8BD4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5912" y="1463451"/>
            <a:ext cx="720000" cy="720000"/>
          </a:xfrm>
          <a:prstGeom prst="rect">
            <a:avLst/>
          </a:prstGeom>
        </p:spPr>
      </p:pic>
    </p:spTree>
    <p:extLst>
      <p:ext uri="{BB962C8B-B14F-4D97-AF65-F5344CB8AC3E}">
        <p14:creationId xmlns:p14="http://schemas.microsoft.com/office/powerpoint/2010/main" val="34210998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 y="15467"/>
            <a:ext cx="12181172" cy="6858000"/>
          </a:xfrm>
          <a:prstGeom prst="rect">
            <a:avLst/>
          </a:prstGeom>
          <a:ln>
            <a:solidFill>
              <a:srgbClr val="84BC4A"/>
            </a:solidFill>
          </a:ln>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Prérequis SESAM-Vitale</a:t>
            </a:r>
          </a:p>
        </p:txBody>
      </p:sp>
      <p:sp>
        <p:nvSpPr>
          <p:cNvPr id="9" name="ZoneTexte 8"/>
          <p:cNvSpPr txBox="1"/>
          <p:nvPr/>
        </p:nvSpPr>
        <p:spPr>
          <a:xfrm>
            <a:off x="3847529" y="1271549"/>
            <a:ext cx="3240972" cy="430887"/>
          </a:xfrm>
          <a:prstGeom prst="rect">
            <a:avLst/>
          </a:prstGeom>
          <a:noFill/>
        </p:spPr>
        <p:txBody>
          <a:bodyPr wrap="square" rtlCol="0">
            <a:spAutoFit/>
          </a:bodyPr>
          <a:lstStyle/>
          <a:p>
            <a:r>
              <a:rPr lang="fr-FR" sz="2200" b="1" dirty="0">
                <a:solidFill>
                  <a:srgbClr val="433683"/>
                </a:solidFill>
              </a:rPr>
              <a:t>Les ≠ postes</a:t>
            </a:r>
          </a:p>
        </p:txBody>
      </p:sp>
      <p:sp>
        <p:nvSpPr>
          <p:cNvPr id="11" name="Rectangle 10"/>
          <p:cNvSpPr/>
          <p:nvPr/>
        </p:nvSpPr>
        <p:spPr>
          <a:xfrm>
            <a:off x="3847529" y="1741365"/>
            <a:ext cx="2399447" cy="923330"/>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Le comptoir (vente et location en direct sur prescription) :</a:t>
            </a:r>
          </a:p>
        </p:txBody>
      </p:sp>
      <p:pic>
        <p:nvPicPr>
          <p:cNvPr id="14" name="Image 13"/>
          <p:cNvPicPr>
            <a:picLocks noChangeAspect="1"/>
          </p:cNvPicPr>
          <p:nvPr/>
        </p:nvPicPr>
        <p:blipFill>
          <a:blip r:embed="rId3"/>
          <a:stretch>
            <a:fillRect/>
          </a:stretch>
        </p:blipFill>
        <p:spPr>
          <a:xfrm>
            <a:off x="3647504" y="1341915"/>
            <a:ext cx="200025" cy="2286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10" name="Image 9">
            <a:extLst>
              <a:ext uri="{FF2B5EF4-FFF2-40B4-BE49-F238E27FC236}">
                <a16:creationId xmlns:a16="http://schemas.microsoft.com/office/drawing/2014/main" id="{F6A77384-7E84-4ADE-9674-C2990E8BD4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5912" y="1463451"/>
            <a:ext cx="720000" cy="720000"/>
          </a:xfrm>
          <a:prstGeom prst="rect">
            <a:avLst/>
          </a:prstGeom>
        </p:spPr>
      </p:pic>
      <p:pic>
        <p:nvPicPr>
          <p:cNvPr id="4" name="Image 3">
            <a:extLst>
              <a:ext uri="{FF2B5EF4-FFF2-40B4-BE49-F238E27FC236}">
                <a16:creationId xmlns:a16="http://schemas.microsoft.com/office/drawing/2014/main" id="{68A33749-8617-400B-8AC6-80E595A22BED}"/>
              </a:ext>
            </a:extLst>
          </p:cNvPr>
          <p:cNvPicPr>
            <a:picLocks noChangeAspect="1"/>
          </p:cNvPicPr>
          <p:nvPr/>
        </p:nvPicPr>
        <p:blipFill>
          <a:blip r:embed="rId6"/>
          <a:stretch>
            <a:fillRect/>
          </a:stretch>
        </p:blipFill>
        <p:spPr>
          <a:xfrm>
            <a:off x="7044151" y="3665810"/>
            <a:ext cx="1080000" cy="1086983"/>
          </a:xfrm>
          <a:prstGeom prst="rect">
            <a:avLst/>
          </a:prstGeom>
        </p:spPr>
      </p:pic>
      <p:pic>
        <p:nvPicPr>
          <p:cNvPr id="13" name="Image 12">
            <a:extLst>
              <a:ext uri="{FF2B5EF4-FFF2-40B4-BE49-F238E27FC236}">
                <a16:creationId xmlns:a16="http://schemas.microsoft.com/office/drawing/2014/main" id="{DE3BA768-A177-4CEA-8CB2-E01CBCB9F8A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8115605" y="4325180"/>
            <a:ext cx="1080000" cy="1080000"/>
          </a:xfrm>
          <a:prstGeom prst="rect">
            <a:avLst/>
          </a:prstGeom>
        </p:spPr>
      </p:pic>
      <p:pic>
        <p:nvPicPr>
          <p:cNvPr id="16" name="Image 15">
            <a:extLst>
              <a:ext uri="{FF2B5EF4-FFF2-40B4-BE49-F238E27FC236}">
                <a16:creationId xmlns:a16="http://schemas.microsoft.com/office/drawing/2014/main" id="{6A31645B-918F-48D0-94E4-22CE7D0E1D2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362593" y="4325180"/>
            <a:ext cx="1080000" cy="1080000"/>
          </a:xfrm>
          <a:prstGeom prst="rect">
            <a:avLst/>
          </a:prstGeom>
        </p:spPr>
      </p:pic>
      <p:pic>
        <p:nvPicPr>
          <p:cNvPr id="26" name="Image 25">
            <a:extLst>
              <a:ext uri="{FF2B5EF4-FFF2-40B4-BE49-F238E27FC236}">
                <a16:creationId xmlns:a16="http://schemas.microsoft.com/office/drawing/2014/main" id="{BB7A6C3F-CCA1-44A8-B380-1D4685C0FA87}"/>
              </a:ext>
            </a:extLst>
          </p:cNvPr>
          <p:cNvPicPr>
            <a:picLocks noChangeAspect="1"/>
          </p:cNvPicPr>
          <p:nvPr/>
        </p:nvPicPr>
        <p:blipFill>
          <a:blip r:embed="rId8"/>
          <a:stretch>
            <a:fillRect/>
          </a:stretch>
        </p:blipFill>
        <p:spPr>
          <a:xfrm rot="3548209">
            <a:off x="9216397" y="6009534"/>
            <a:ext cx="773278" cy="487165"/>
          </a:xfrm>
          <a:prstGeom prst="rect">
            <a:avLst/>
          </a:prstGeom>
          <a:ln w="28575">
            <a:solidFill>
              <a:srgbClr val="FF9933"/>
            </a:solidFill>
          </a:ln>
        </p:spPr>
      </p:pic>
      <p:sp>
        <p:nvSpPr>
          <p:cNvPr id="27" name="Flèche : droite 26">
            <a:extLst>
              <a:ext uri="{FF2B5EF4-FFF2-40B4-BE49-F238E27FC236}">
                <a16:creationId xmlns:a16="http://schemas.microsoft.com/office/drawing/2014/main" id="{3F921D1F-D168-40D8-A070-D5EB62315943}"/>
              </a:ext>
            </a:extLst>
          </p:cNvPr>
          <p:cNvSpPr/>
          <p:nvPr/>
        </p:nvSpPr>
        <p:spPr>
          <a:xfrm rot="14275154">
            <a:off x="8765076" y="5265728"/>
            <a:ext cx="717131" cy="50368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8" name="Flèche : droite 27">
            <a:extLst>
              <a:ext uri="{FF2B5EF4-FFF2-40B4-BE49-F238E27FC236}">
                <a16:creationId xmlns:a16="http://schemas.microsoft.com/office/drawing/2014/main" id="{90FF50A9-8B73-4FE9-B7AD-1CD0A26A7FCD}"/>
              </a:ext>
            </a:extLst>
          </p:cNvPr>
          <p:cNvSpPr/>
          <p:nvPr/>
        </p:nvSpPr>
        <p:spPr>
          <a:xfrm rot="18256064">
            <a:off x="6004027" y="5265171"/>
            <a:ext cx="717131" cy="50368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32" name="Image 31">
            <a:extLst>
              <a:ext uri="{FF2B5EF4-FFF2-40B4-BE49-F238E27FC236}">
                <a16:creationId xmlns:a16="http://schemas.microsoft.com/office/drawing/2014/main" id="{3A6760C6-8E96-476E-8748-E939039D08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182866">
            <a:off x="5307204" y="5797655"/>
            <a:ext cx="1013562" cy="910923"/>
          </a:xfrm>
          <a:prstGeom prst="rect">
            <a:avLst/>
          </a:prstGeom>
        </p:spPr>
      </p:pic>
      <p:pic>
        <p:nvPicPr>
          <p:cNvPr id="36" name="Image 35">
            <a:extLst>
              <a:ext uri="{FF2B5EF4-FFF2-40B4-BE49-F238E27FC236}">
                <a16:creationId xmlns:a16="http://schemas.microsoft.com/office/drawing/2014/main" id="{01675D60-E393-4E7A-B418-7699A13EB43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rot="2466259">
            <a:off x="9757872" y="1039686"/>
            <a:ext cx="1664013" cy="2287528"/>
          </a:xfrm>
          <a:prstGeom prst="rect">
            <a:avLst/>
          </a:prstGeom>
          <a:ln>
            <a:solidFill>
              <a:schemeClr val="accent6"/>
            </a:solidFill>
          </a:ln>
        </p:spPr>
      </p:pic>
      <p:sp>
        <p:nvSpPr>
          <p:cNvPr id="37" name="Flèche : droite 36">
            <a:extLst>
              <a:ext uri="{FF2B5EF4-FFF2-40B4-BE49-F238E27FC236}">
                <a16:creationId xmlns:a16="http://schemas.microsoft.com/office/drawing/2014/main" id="{094B0734-9E65-472D-B7FA-FE6A6B29C235}"/>
              </a:ext>
            </a:extLst>
          </p:cNvPr>
          <p:cNvSpPr/>
          <p:nvPr/>
        </p:nvSpPr>
        <p:spPr>
          <a:xfrm rot="8014310">
            <a:off x="8942500" y="3046369"/>
            <a:ext cx="717131" cy="50368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grpSp>
        <p:nvGrpSpPr>
          <p:cNvPr id="3" name="Groupe 2">
            <a:extLst>
              <a:ext uri="{FF2B5EF4-FFF2-40B4-BE49-F238E27FC236}">
                <a16:creationId xmlns:a16="http://schemas.microsoft.com/office/drawing/2014/main" id="{955AAF63-9072-4DAD-9507-ABFB49ECF1F0}"/>
              </a:ext>
            </a:extLst>
          </p:cNvPr>
          <p:cNvGrpSpPr/>
          <p:nvPr/>
        </p:nvGrpSpPr>
        <p:grpSpPr>
          <a:xfrm>
            <a:off x="8086322" y="3414802"/>
            <a:ext cx="1227510" cy="965897"/>
            <a:chOff x="6766676" y="3414802"/>
            <a:chExt cx="1227510" cy="965897"/>
          </a:xfrm>
        </p:grpSpPr>
        <p:pic>
          <p:nvPicPr>
            <p:cNvPr id="17" name="Image 16">
              <a:extLst>
                <a:ext uri="{FF2B5EF4-FFF2-40B4-BE49-F238E27FC236}">
                  <a16:creationId xmlns:a16="http://schemas.microsoft.com/office/drawing/2014/main" id="{9A5F8B15-BC92-49F8-9705-CD77C757110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914186" y="3414802"/>
              <a:ext cx="1080000" cy="783569"/>
            </a:xfrm>
            <a:prstGeom prst="rect">
              <a:avLst/>
            </a:prstGeom>
          </p:spPr>
        </p:pic>
        <p:sp>
          <p:nvSpPr>
            <p:cNvPr id="7" name="Arc 6">
              <a:extLst>
                <a:ext uri="{FF2B5EF4-FFF2-40B4-BE49-F238E27FC236}">
                  <a16:creationId xmlns:a16="http://schemas.microsoft.com/office/drawing/2014/main" id="{76DEACA0-5FE9-4FBA-A573-2051ABA5F1F0}"/>
                </a:ext>
              </a:extLst>
            </p:cNvPr>
            <p:cNvSpPr/>
            <p:nvPr/>
          </p:nvSpPr>
          <p:spPr>
            <a:xfrm rot="7053073">
              <a:off x="6610989" y="3855680"/>
              <a:ext cx="680706" cy="369332"/>
            </a:xfrm>
            <a:prstGeom prst="arc">
              <a:avLst/>
            </a:prstGeom>
            <a:ln w="28575"/>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grpSp>
      <p:sp>
        <p:nvSpPr>
          <p:cNvPr id="24" name="Rectangle 23">
            <a:extLst>
              <a:ext uri="{FF2B5EF4-FFF2-40B4-BE49-F238E27FC236}">
                <a16:creationId xmlns:a16="http://schemas.microsoft.com/office/drawing/2014/main" id="{467B5BFA-A4A6-49E8-AA8D-BDBAB01B84C8}"/>
              </a:ext>
            </a:extLst>
          </p:cNvPr>
          <p:cNvSpPr/>
          <p:nvPr/>
        </p:nvSpPr>
        <p:spPr>
          <a:xfrm>
            <a:off x="3847529" y="2660532"/>
            <a:ext cx="3348030" cy="923330"/>
          </a:xfrm>
          <a:prstGeom prst="rect">
            <a:avLst/>
          </a:prstGeom>
        </p:spPr>
        <p:txBody>
          <a:bodyPr wrap="square">
            <a:spAutoFit/>
          </a:bodyPr>
          <a:lstStyle/>
          <a:p>
            <a:pPr marL="285750" indent="-285750">
              <a:buFont typeface="Arial" panose="020B0604020202020204" pitchFamily="34" charset="0"/>
              <a:buChar char="•"/>
            </a:pPr>
            <a:r>
              <a:rPr lang="fr-FR" dirty="0">
                <a:solidFill>
                  <a:srgbClr val="4D4D4D"/>
                </a:solidFill>
              </a:rPr>
              <a:t>Les services administratifs (facturation, télétransmission, constitution de dossiers) :</a:t>
            </a:r>
          </a:p>
        </p:txBody>
      </p:sp>
    </p:spTree>
    <p:extLst>
      <p:ext uri="{BB962C8B-B14F-4D97-AF65-F5344CB8AC3E}">
        <p14:creationId xmlns:p14="http://schemas.microsoft.com/office/powerpoint/2010/main" val="29312762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1500"/>
                            </p:stCondLst>
                            <p:childTnLst>
                              <p:par>
                                <p:cTn id="21" presetID="1" presetClass="entr" presetSubtype="0" fill="hold" nodeType="afterEffect">
                                  <p:stCondLst>
                                    <p:cond delay="1000"/>
                                  </p:stCondLst>
                                  <p:childTnLst>
                                    <p:set>
                                      <p:cBhvr>
                                        <p:cTn id="22" dur="1" fill="hold">
                                          <p:stCondLst>
                                            <p:cond delay="0"/>
                                          </p:stCondLst>
                                        </p:cTn>
                                        <p:tgtEl>
                                          <p:spTgt spid="4"/>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nodeType="afterEffect">
                                  <p:stCondLst>
                                    <p:cond delay="1000"/>
                                  </p:stCondLst>
                                  <p:childTnLst>
                                    <p:set>
                                      <p:cBhvr>
                                        <p:cTn id="25" dur="1" fill="hold">
                                          <p:stCondLst>
                                            <p:cond delay="0"/>
                                          </p:stCondLst>
                                        </p:cTn>
                                        <p:tgtEl>
                                          <p:spTgt spid="16"/>
                                        </p:tgtEl>
                                        <p:attrNameLst>
                                          <p:attrName>style.visibility</p:attrName>
                                        </p:attrNameLst>
                                      </p:cBhvr>
                                      <p:to>
                                        <p:strVal val="visible"/>
                                      </p:to>
                                    </p:set>
                                  </p:childTnLst>
                                </p:cTn>
                              </p:par>
                            </p:childTnLst>
                          </p:cTn>
                        </p:par>
                        <p:par>
                          <p:cTn id="26" fill="hold">
                            <p:stCondLst>
                              <p:cond delay="3500"/>
                            </p:stCondLst>
                            <p:childTnLst>
                              <p:par>
                                <p:cTn id="27" presetID="1" presetClass="entr" presetSubtype="0" fill="hold" nodeType="afterEffect">
                                  <p:stCondLst>
                                    <p:cond delay="100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4500"/>
                            </p:stCondLst>
                            <p:childTnLst>
                              <p:par>
                                <p:cTn id="30" presetID="1" presetClass="entr" presetSubtype="0" fill="hold" nodeType="afterEffect">
                                  <p:stCondLst>
                                    <p:cond delay="1000"/>
                                  </p:stCondLst>
                                  <p:childTnLst>
                                    <p:set>
                                      <p:cBhvr>
                                        <p:cTn id="31" dur="1" fill="hold">
                                          <p:stCondLst>
                                            <p:cond delay="0"/>
                                          </p:stCondLst>
                                        </p:cTn>
                                        <p:tgtEl>
                                          <p:spTgt spid="3"/>
                                        </p:tgtEl>
                                        <p:attrNameLst>
                                          <p:attrName>style.visibility</p:attrName>
                                        </p:attrNameLst>
                                      </p:cBhvr>
                                      <p:to>
                                        <p:strVal val="visible"/>
                                      </p:to>
                                    </p:set>
                                  </p:childTnLst>
                                </p:cTn>
                              </p:par>
                            </p:childTnLst>
                          </p:cTn>
                        </p:par>
                        <p:par>
                          <p:cTn id="32" fill="hold">
                            <p:stCondLst>
                              <p:cond delay="5500"/>
                            </p:stCondLst>
                            <p:childTnLst>
                              <p:par>
                                <p:cTn id="33" presetID="1" presetClass="entr" presetSubtype="0" fill="hold" nodeType="afterEffect">
                                  <p:stCondLst>
                                    <p:cond delay="1000"/>
                                  </p:stCondLst>
                                  <p:childTnLst>
                                    <p:set>
                                      <p:cBhvr>
                                        <p:cTn id="34" dur="1" fill="hold">
                                          <p:stCondLst>
                                            <p:cond delay="0"/>
                                          </p:stCondLst>
                                        </p:cTn>
                                        <p:tgtEl>
                                          <p:spTgt spid="26"/>
                                        </p:tgtEl>
                                        <p:attrNameLst>
                                          <p:attrName>style.visibility</p:attrName>
                                        </p:attrNameLst>
                                      </p:cBhvr>
                                      <p:to>
                                        <p:strVal val="visible"/>
                                      </p:to>
                                    </p:set>
                                  </p:childTnLst>
                                </p:cTn>
                              </p:par>
                            </p:childTnLst>
                          </p:cTn>
                        </p:par>
                        <p:par>
                          <p:cTn id="35" fill="hold">
                            <p:stCondLst>
                              <p:cond delay="6500"/>
                            </p:stCondLst>
                            <p:childTnLst>
                              <p:par>
                                <p:cTn id="36" presetID="22" presetClass="entr" presetSubtype="4" fill="hold" grpId="0" nodeType="afterEffect">
                                  <p:stCondLst>
                                    <p:cond delay="100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8000"/>
                            </p:stCondLst>
                            <p:childTnLst>
                              <p:par>
                                <p:cTn id="40" presetID="1" presetClass="entr" presetSubtype="0" fill="hold" nodeType="afterEffect">
                                  <p:stCondLst>
                                    <p:cond delay="1000"/>
                                  </p:stCondLst>
                                  <p:childTnLst>
                                    <p:set>
                                      <p:cBhvr>
                                        <p:cTn id="41" dur="1" fill="hold">
                                          <p:stCondLst>
                                            <p:cond delay="0"/>
                                          </p:stCondLst>
                                        </p:cTn>
                                        <p:tgtEl>
                                          <p:spTgt spid="32"/>
                                        </p:tgtEl>
                                        <p:attrNameLst>
                                          <p:attrName>style.visibility</p:attrName>
                                        </p:attrNameLst>
                                      </p:cBhvr>
                                      <p:to>
                                        <p:strVal val="visible"/>
                                      </p:to>
                                    </p:set>
                                  </p:childTnLst>
                                </p:cTn>
                              </p:par>
                            </p:childTnLst>
                          </p:cTn>
                        </p:par>
                        <p:par>
                          <p:cTn id="42" fill="hold">
                            <p:stCondLst>
                              <p:cond delay="9000"/>
                            </p:stCondLst>
                            <p:childTnLst>
                              <p:par>
                                <p:cTn id="43" presetID="22" presetClass="entr" presetSubtype="4" fill="hold" grpId="0" nodeType="afterEffect">
                                  <p:stCondLst>
                                    <p:cond delay="100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10500"/>
                            </p:stCondLst>
                            <p:childTnLst>
                              <p:par>
                                <p:cTn id="47" presetID="1" presetClass="entr" presetSubtype="0" fill="hold" nodeType="afterEffect">
                                  <p:stCondLst>
                                    <p:cond delay="1000"/>
                                  </p:stCondLst>
                                  <p:childTnLst>
                                    <p:set>
                                      <p:cBhvr>
                                        <p:cTn id="48" dur="1" fill="hold">
                                          <p:stCondLst>
                                            <p:cond delay="0"/>
                                          </p:stCondLst>
                                        </p:cTn>
                                        <p:tgtEl>
                                          <p:spTgt spid="36"/>
                                        </p:tgtEl>
                                        <p:attrNameLst>
                                          <p:attrName>style.visibility</p:attrName>
                                        </p:attrNameLst>
                                      </p:cBhvr>
                                      <p:to>
                                        <p:strVal val="visible"/>
                                      </p:to>
                                    </p:set>
                                  </p:childTnLst>
                                </p:cTn>
                              </p:par>
                            </p:childTnLst>
                          </p:cTn>
                        </p:par>
                        <p:par>
                          <p:cTn id="49" fill="hold">
                            <p:stCondLst>
                              <p:cond delay="11500"/>
                            </p:stCondLst>
                            <p:childTnLst>
                              <p:par>
                                <p:cTn id="50" presetID="22" presetClass="entr" presetSubtype="1" fill="hold" grpId="0" nodeType="afterEffect">
                                  <p:stCondLst>
                                    <p:cond delay="1000"/>
                                  </p:stCondLst>
                                  <p:childTnLst>
                                    <p:set>
                                      <p:cBhvr>
                                        <p:cTn id="51" dur="1" fill="hold">
                                          <p:stCondLst>
                                            <p:cond delay="0"/>
                                          </p:stCondLst>
                                        </p:cTn>
                                        <p:tgtEl>
                                          <p:spTgt spid="37"/>
                                        </p:tgtEl>
                                        <p:attrNameLst>
                                          <p:attrName>style.visibility</p:attrName>
                                        </p:attrNameLst>
                                      </p:cBhvr>
                                      <p:to>
                                        <p:strVal val="visible"/>
                                      </p:to>
                                    </p:set>
                                    <p:animEffect transition="in" filter="wipe(up)">
                                      <p:cBhvr>
                                        <p:cTn id="52" dur="500"/>
                                        <p:tgtEl>
                                          <p:spTgt spid="37"/>
                                        </p:tgtEl>
                                      </p:cBhvr>
                                    </p:animEffect>
                                  </p:childTnLst>
                                </p:cTn>
                              </p:par>
                            </p:childTnLst>
                          </p:cTn>
                        </p:par>
                        <p:par>
                          <p:cTn id="53" fill="hold">
                            <p:stCondLst>
                              <p:cond delay="13000"/>
                            </p:stCondLst>
                            <p:childTnLst>
                              <p:par>
                                <p:cTn id="54" presetID="10" presetClass="exit" presetSubtype="0" fill="hold" grpId="1" nodeType="afterEffect">
                                  <p:stCondLst>
                                    <p:cond delay="100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par>
                          <p:cTn id="57" fill="hold">
                            <p:stCondLst>
                              <p:cond delay="14500"/>
                            </p:stCondLst>
                            <p:childTnLst>
                              <p:par>
                                <p:cTn id="58" presetID="1" presetClass="exit" presetSubtype="0" fill="hold" nodeType="afterEffect">
                                  <p:stCondLst>
                                    <p:cond delay="1000"/>
                                  </p:stCondLst>
                                  <p:childTnLst>
                                    <p:set>
                                      <p:cBhvr>
                                        <p:cTn id="59" dur="1" fill="hold">
                                          <p:stCondLst>
                                            <p:cond delay="0"/>
                                          </p:stCondLst>
                                        </p:cTn>
                                        <p:tgtEl>
                                          <p:spTgt spid="16"/>
                                        </p:tgtEl>
                                        <p:attrNameLst>
                                          <p:attrName>style.visibility</p:attrName>
                                        </p:attrNameLst>
                                      </p:cBhvr>
                                      <p:to>
                                        <p:strVal val="hidden"/>
                                      </p:to>
                                    </p:set>
                                  </p:childTnLst>
                                </p:cTn>
                              </p:par>
                            </p:childTnLst>
                          </p:cTn>
                        </p:par>
                        <p:par>
                          <p:cTn id="60" fill="hold">
                            <p:stCondLst>
                              <p:cond delay="15500"/>
                            </p:stCondLst>
                            <p:childTnLst>
                              <p:par>
                                <p:cTn id="61" presetID="1" presetClass="exit" presetSubtype="0" fill="hold" nodeType="afterEffect">
                                  <p:stCondLst>
                                    <p:cond delay="0"/>
                                  </p:stCondLst>
                                  <p:childTnLst>
                                    <p:set>
                                      <p:cBhvr>
                                        <p:cTn id="62" dur="1" fill="hold">
                                          <p:stCondLst>
                                            <p:cond delay="0"/>
                                          </p:stCondLst>
                                        </p:cTn>
                                        <p:tgtEl>
                                          <p:spTgt spid="32"/>
                                        </p:tgtEl>
                                        <p:attrNameLst>
                                          <p:attrName>style.visibility</p:attrName>
                                        </p:attrNameLst>
                                      </p:cBhvr>
                                      <p:to>
                                        <p:strVal val="hidden"/>
                                      </p:to>
                                    </p:set>
                                  </p:childTnLst>
                                </p:cTn>
                              </p:par>
                            </p:childTnLst>
                          </p:cTn>
                        </p:par>
                        <p:par>
                          <p:cTn id="63" fill="hold">
                            <p:stCondLst>
                              <p:cond delay="15500"/>
                            </p:stCondLst>
                            <p:childTnLst>
                              <p:par>
                                <p:cTn id="64" presetID="1" presetClass="exit" presetSubtype="0" fill="hold" grpId="1" nodeType="afterEffect">
                                  <p:stCondLst>
                                    <p:cond delay="0"/>
                                  </p:stCondLst>
                                  <p:childTnLst>
                                    <p:set>
                                      <p:cBhvr>
                                        <p:cTn id="65" dur="1" fill="hold">
                                          <p:stCondLst>
                                            <p:cond delay="0"/>
                                          </p:stCondLst>
                                        </p:cTn>
                                        <p:tgtEl>
                                          <p:spTgt spid="28"/>
                                        </p:tgtEl>
                                        <p:attrNameLst>
                                          <p:attrName>style.visibility</p:attrName>
                                        </p:attrNameLst>
                                      </p:cBhvr>
                                      <p:to>
                                        <p:strVal val="hidden"/>
                                      </p:to>
                                    </p:set>
                                  </p:childTnLst>
                                </p:cTn>
                              </p:par>
                            </p:childTnLst>
                          </p:cTn>
                        </p:par>
                        <p:par>
                          <p:cTn id="66" fill="hold">
                            <p:stCondLst>
                              <p:cond delay="15500"/>
                            </p:stCondLst>
                            <p:childTnLst>
                              <p:par>
                                <p:cTn id="67" presetID="10" presetClass="entr" presetSubtype="0" fill="hold" grpId="0" nodeType="afterEffect">
                                  <p:stCondLst>
                                    <p:cond delay="100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1" grpId="1"/>
      <p:bldP spid="27" grpId="0" animBg="1"/>
      <p:bldP spid="28" grpId="0" animBg="1"/>
      <p:bldP spid="28" grpId="1" animBg="1"/>
      <p:bldP spid="37"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Prérequis SESAM-Vitale</a:t>
            </a:r>
          </a:p>
        </p:txBody>
      </p:sp>
      <p:sp>
        <p:nvSpPr>
          <p:cNvPr id="9" name="ZoneTexte 8"/>
          <p:cNvSpPr txBox="1"/>
          <p:nvPr/>
        </p:nvSpPr>
        <p:spPr>
          <a:xfrm>
            <a:off x="5150996" y="2410073"/>
            <a:ext cx="7030175" cy="430887"/>
          </a:xfrm>
          <a:prstGeom prst="rect">
            <a:avLst/>
          </a:prstGeom>
          <a:noFill/>
        </p:spPr>
        <p:txBody>
          <a:bodyPr wrap="square" rtlCol="0">
            <a:spAutoFit/>
          </a:bodyPr>
          <a:lstStyle/>
          <a:p>
            <a:r>
              <a:rPr lang="fr-FR" sz="2200" b="1" dirty="0">
                <a:solidFill>
                  <a:srgbClr val="433683"/>
                </a:solidFill>
              </a:rPr>
              <a:t>1</a:t>
            </a:r>
            <a:r>
              <a:rPr lang="fr-FR" sz="2200" b="1" baseline="30000" dirty="0">
                <a:solidFill>
                  <a:srgbClr val="433683"/>
                </a:solidFill>
              </a:rPr>
              <a:t>e</a:t>
            </a:r>
            <a:r>
              <a:rPr lang="fr-FR" sz="2200" b="1" dirty="0">
                <a:solidFill>
                  <a:srgbClr val="433683"/>
                </a:solidFill>
              </a:rPr>
              <a:t> rendez-vous Technicien S&amp;R MUST Informatique / PSAD</a:t>
            </a:r>
          </a:p>
        </p:txBody>
      </p:sp>
      <p:sp>
        <p:nvSpPr>
          <p:cNvPr id="11" name="Rectangle 10"/>
          <p:cNvSpPr/>
          <p:nvPr/>
        </p:nvSpPr>
        <p:spPr>
          <a:xfrm>
            <a:off x="5150998" y="3153357"/>
            <a:ext cx="6890026" cy="369332"/>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Paramétrage scanners.</a:t>
            </a:r>
          </a:p>
        </p:txBody>
      </p:sp>
      <p:pic>
        <p:nvPicPr>
          <p:cNvPr id="14" name="Image 13"/>
          <p:cNvPicPr>
            <a:picLocks noChangeAspect="1"/>
          </p:cNvPicPr>
          <p:nvPr/>
        </p:nvPicPr>
        <p:blipFill>
          <a:blip r:embed="rId3"/>
          <a:stretch>
            <a:fillRect/>
          </a:stretch>
        </p:blipFill>
        <p:spPr>
          <a:xfrm>
            <a:off x="4950973" y="2480439"/>
            <a:ext cx="200025" cy="2286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5" name="Image 4">
            <a:extLst>
              <a:ext uri="{FF2B5EF4-FFF2-40B4-BE49-F238E27FC236}">
                <a16:creationId xmlns:a16="http://schemas.microsoft.com/office/drawing/2014/main" id="{F70AB27A-6F3E-44B5-8A6C-A27430263F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14525" y="2889000"/>
            <a:ext cx="1080000" cy="1080000"/>
          </a:xfrm>
          <a:prstGeom prst="rect">
            <a:avLst/>
          </a:prstGeom>
        </p:spPr>
      </p:pic>
      <p:pic>
        <p:nvPicPr>
          <p:cNvPr id="16" name="Image 15">
            <a:extLst>
              <a:ext uri="{FF2B5EF4-FFF2-40B4-BE49-F238E27FC236}">
                <a16:creationId xmlns:a16="http://schemas.microsoft.com/office/drawing/2014/main" id="{639A74F7-8DAD-47CB-A2AB-C2AED0EEE8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5912" y="1463451"/>
            <a:ext cx="720000" cy="720000"/>
          </a:xfrm>
          <a:prstGeom prst="rect">
            <a:avLst/>
          </a:prstGeom>
        </p:spPr>
      </p:pic>
    </p:spTree>
    <p:extLst>
      <p:ext uri="{BB962C8B-B14F-4D97-AF65-F5344CB8AC3E}">
        <p14:creationId xmlns:p14="http://schemas.microsoft.com/office/powerpoint/2010/main" val="18658823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962"/>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Prérequis SESAM-Vitale</a:t>
            </a:r>
          </a:p>
        </p:txBody>
      </p:sp>
      <p:sp>
        <p:nvSpPr>
          <p:cNvPr id="9" name="ZoneTexte 8"/>
          <p:cNvSpPr txBox="1"/>
          <p:nvPr/>
        </p:nvSpPr>
        <p:spPr>
          <a:xfrm>
            <a:off x="5213992" y="1359013"/>
            <a:ext cx="3240972" cy="430887"/>
          </a:xfrm>
          <a:prstGeom prst="rect">
            <a:avLst/>
          </a:prstGeom>
          <a:noFill/>
        </p:spPr>
        <p:txBody>
          <a:bodyPr wrap="square" rtlCol="0">
            <a:spAutoFit/>
          </a:bodyPr>
          <a:lstStyle/>
          <a:p>
            <a:r>
              <a:rPr lang="fr-FR" sz="2200" b="1" dirty="0">
                <a:solidFill>
                  <a:srgbClr val="433683"/>
                </a:solidFill>
              </a:rPr>
              <a:t>Action préalable</a:t>
            </a:r>
          </a:p>
        </p:txBody>
      </p:sp>
      <p:sp>
        <p:nvSpPr>
          <p:cNvPr id="11" name="Rectangle 10"/>
          <p:cNvSpPr/>
          <p:nvPr/>
        </p:nvSpPr>
        <p:spPr>
          <a:xfrm>
            <a:off x="5213992" y="2102297"/>
            <a:ext cx="6890026" cy="923330"/>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Dans chaque dossier, dans l’onglet pièce justificative intégrez la prescription en cours (ordonnance, demande d’entente préalable, demande d’accord préalable). </a:t>
            </a:r>
          </a:p>
        </p:txBody>
      </p:sp>
      <p:pic>
        <p:nvPicPr>
          <p:cNvPr id="14" name="Image 13"/>
          <p:cNvPicPr>
            <a:picLocks noChangeAspect="1"/>
          </p:cNvPicPr>
          <p:nvPr/>
        </p:nvPicPr>
        <p:blipFill>
          <a:blip r:embed="rId3"/>
          <a:stretch>
            <a:fillRect/>
          </a:stretch>
        </p:blipFill>
        <p:spPr>
          <a:xfrm>
            <a:off x="5013967" y="1429379"/>
            <a:ext cx="200025" cy="2286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5" name="Image 4">
            <a:extLst>
              <a:ext uri="{FF2B5EF4-FFF2-40B4-BE49-F238E27FC236}">
                <a16:creationId xmlns:a16="http://schemas.microsoft.com/office/drawing/2014/main" id="{F70AB27A-6F3E-44B5-8A6C-A27430263F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77519" y="1837940"/>
            <a:ext cx="1080000" cy="1080000"/>
          </a:xfrm>
          <a:prstGeom prst="rect">
            <a:avLst/>
          </a:prstGeom>
        </p:spPr>
      </p:pic>
      <p:pic>
        <p:nvPicPr>
          <p:cNvPr id="4" name="Image 3">
            <a:extLst>
              <a:ext uri="{FF2B5EF4-FFF2-40B4-BE49-F238E27FC236}">
                <a16:creationId xmlns:a16="http://schemas.microsoft.com/office/drawing/2014/main" id="{2DA4EBBF-65FC-4F3E-A9E7-376F6AFAB6E7}"/>
              </a:ext>
            </a:extLst>
          </p:cNvPr>
          <p:cNvPicPr>
            <a:picLocks noChangeAspect="1"/>
          </p:cNvPicPr>
          <p:nvPr/>
        </p:nvPicPr>
        <p:blipFill>
          <a:blip r:embed="rId6"/>
          <a:stretch>
            <a:fillRect/>
          </a:stretch>
        </p:blipFill>
        <p:spPr>
          <a:xfrm rot="21198335">
            <a:off x="5568504" y="3170380"/>
            <a:ext cx="4484835" cy="2630795"/>
          </a:xfrm>
          <a:prstGeom prst="rect">
            <a:avLst/>
          </a:prstGeom>
        </p:spPr>
      </p:pic>
      <p:sp>
        <p:nvSpPr>
          <p:cNvPr id="7" name="Arc 6">
            <a:extLst>
              <a:ext uri="{FF2B5EF4-FFF2-40B4-BE49-F238E27FC236}">
                <a16:creationId xmlns:a16="http://schemas.microsoft.com/office/drawing/2014/main" id="{8E160716-5FE5-4214-8681-9C5699A1E3B3}"/>
              </a:ext>
            </a:extLst>
          </p:cNvPr>
          <p:cNvSpPr/>
          <p:nvPr/>
        </p:nvSpPr>
        <p:spPr>
          <a:xfrm>
            <a:off x="4394245" y="2563738"/>
            <a:ext cx="1312338" cy="1743342"/>
          </a:xfrm>
          <a:prstGeom prst="arc">
            <a:avLst>
              <a:gd name="adj1" fmla="val 5080359"/>
              <a:gd name="adj2" fmla="val 12023884"/>
            </a:avLst>
          </a:prstGeom>
          <a:ln w="76200">
            <a:headEnd type="triangle" w="med" len="med"/>
            <a:tailEnd type="none" w="med" len="med"/>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sp>
        <p:nvSpPr>
          <p:cNvPr id="16" name="ZoneTexte 15">
            <a:extLst>
              <a:ext uri="{FF2B5EF4-FFF2-40B4-BE49-F238E27FC236}">
                <a16:creationId xmlns:a16="http://schemas.microsoft.com/office/drawing/2014/main" id="{B4C7042A-9A0C-4C1C-A52A-EA15045134C6}"/>
              </a:ext>
            </a:extLst>
          </p:cNvPr>
          <p:cNvSpPr txBox="1"/>
          <p:nvPr/>
        </p:nvSpPr>
        <p:spPr>
          <a:xfrm>
            <a:off x="7025595" y="6500530"/>
            <a:ext cx="5357522" cy="369332"/>
          </a:xfrm>
          <a:prstGeom prst="rect">
            <a:avLst/>
          </a:prstGeom>
          <a:noFill/>
        </p:spPr>
        <p:txBody>
          <a:bodyPr wrap="square">
            <a:spAutoFit/>
          </a:bodyPr>
          <a:lstStyle/>
          <a:p>
            <a:r>
              <a:rPr lang="fr-FR" b="1" dirty="0">
                <a:solidFill>
                  <a:srgbClr val="FF0000"/>
                </a:solidFill>
              </a:rPr>
              <a:t>notez que ce travail sera à effectuer quoiqu’il arrive !</a:t>
            </a:r>
          </a:p>
        </p:txBody>
      </p:sp>
      <p:pic>
        <p:nvPicPr>
          <p:cNvPr id="13" name="Image 12">
            <a:extLst>
              <a:ext uri="{FF2B5EF4-FFF2-40B4-BE49-F238E27FC236}">
                <a16:creationId xmlns:a16="http://schemas.microsoft.com/office/drawing/2014/main" id="{39EDB350-3AF0-4799-9B79-0C80751254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5912" y="1463451"/>
            <a:ext cx="720000" cy="720000"/>
          </a:xfrm>
          <a:prstGeom prst="rect">
            <a:avLst/>
          </a:prstGeom>
        </p:spPr>
      </p:pic>
      <p:sp>
        <p:nvSpPr>
          <p:cNvPr id="17" name="Arc 16">
            <a:extLst>
              <a:ext uri="{FF2B5EF4-FFF2-40B4-BE49-F238E27FC236}">
                <a16:creationId xmlns:a16="http://schemas.microsoft.com/office/drawing/2014/main" id="{12F28B4D-3BB8-4F92-88F2-077C4A1F87FC}"/>
              </a:ext>
            </a:extLst>
          </p:cNvPr>
          <p:cNvSpPr/>
          <p:nvPr/>
        </p:nvSpPr>
        <p:spPr>
          <a:xfrm rot="5680698">
            <a:off x="4820247" y="5467235"/>
            <a:ext cx="910551" cy="1105579"/>
          </a:xfrm>
          <a:prstGeom prst="arc">
            <a:avLst>
              <a:gd name="adj1" fmla="val 5080359"/>
              <a:gd name="adj2" fmla="val 12023884"/>
            </a:avLst>
          </a:prstGeom>
          <a:ln w="76200">
            <a:headEnd type="triangle" w="med" len="med"/>
            <a:tailEnd type="none" w="med" len="med"/>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grpSp>
        <p:nvGrpSpPr>
          <p:cNvPr id="18" name="Groupe 17">
            <a:extLst>
              <a:ext uri="{FF2B5EF4-FFF2-40B4-BE49-F238E27FC236}">
                <a16:creationId xmlns:a16="http://schemas.microsoft.com/office/drawing/2014/main" id="{C7FB7DA7-0B75-4D1D-BE01-87ADE6730777}"/>
              </a:ext>
            </a:extLst>
          </p:cNvPr>
          <p:cNvGrpSpPr/>
          <p:nvPr/>
        </p:nvGrpSpPr>
        <p:grpSpPr>
          <a:xfrm>
            <a:off x="3352866" y="6097869"/>
            <a:ext cx="2669150" cy="789987"/>
            <a:chOff x="3075439" y="3421195"/>
            <a:chExt cx="2669150" cy="789987"/>
          </a:xfrm>
        </p:grpSpPr>
        <p:pic>
          <p:nvPicPr>
            <p:cNvPr id="20" name="Image 19">
              <a:extLst>
                <a:ext uri="{FF2B5EF4-FFF2-40B4-BE49-F238E27FC236}">
                  <a16:creationId xmlns:a16="http://schemas.microsoft.com/office/drawing/2014/main" id="{6605883E-27B6-455F-A3FB-DF5EB6D9302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99065" y="3421195"/>
              <a:ext cx="540000" cy="540000"/>
            </a:xfrm>
            <a:prstGeom prst="rect">
              <a:avLst/>
            </a:prstGeom>
          </p:spPr>
        </p:pic>
        <p:sp>
          <p:nvSpPr>
            <p:cNvPr id="21" name="ZoneTexte 20">
              <a:extLst>
                <a:ext uri="{FF2B5EF4-FFF2-40B4-BE49-F238E27FC236}">
                  <a16:creationId xmlns:a16="http://schemas.microsoft.com/office/drawing/2014/main" id="{87E039FE-4073-4987-BF29-8CAF87B03960}"/>
                </a:ext>
              </a:extLst>
            </p:cNvPr>
            <p:cNvSpPr txBox="1"/>
            <p:nvPr/>
          </p:nvSpPr>
          <p:spPr>
            <a:xfrm>
              <a:off x="3075439" y="3934183"/>
              <a:ext cx="2669150" cy="276999"/>
            </a:xfrm>
            <a:prstGeom prst="rect">
              <a:avLst/>
            </a:prstGeom>
            <a:noFill/>
          </p:spPr>
          <p:txBody>
            <a:bodyPr wrap="square" rtlCol="0">
              <a:spAutoFit/>
            </a:bodyPr>
            <a:lstStyle/>
            <a:p>
              <a:pPr algn="ctr"/>
              <a:r>
                <a:rPr lang="fr-FR" sz="1200" b="1" dirty="0"/>
                <a:t>comment scanner une pièce jointe ?</a:t>
              </a:r>
            </a:p>
          </p:txBody>
        </p:sp>
      </p:grpSp>
    </p:spTree>
    <p:extLst>
      <p:ext uri="{BB962C8B-B14F-4D97-AF65-F5344CB8AC3E}">
        <p14:creationId xmlns:p14="http://schemas.microsoft.com/office/powerpoint/2010/main" val="17617399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1" fill="hold" grpId="0" nodeType="afterEffect">
                                  <p:stCondLst>
                                    <p:cond delay="225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475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5250"/>
                            </p:stCondLst>
                            <p:childTnLst>
                              <p:par>
                                <p:cTn id="33" presetID="22" presetClass="entr" presetSubtype="1" fill="hold" grpId="0" nodeType="afterEffect">
                                  <p:stCondLst>
                                    <p:cond delay="100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675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7250"/>
                            </p:stCondLst>
                            <p:childTnLst>
                              <p:par>
                                <p:cTn id="41" presetID="10" presetClass="entr" presetSubtype="0" fill="hold" grpId="0" nodeType="afterEffect">
                                  <p:stCondLst>
                                    <p:cond delay="75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 grpId="0" animBg="1"/>
      <p:bldP spid="16" grpId="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Prérequis SESAM-Vitale</a:t>
            </a:r>
          </a:p>
        </p:txBody>
      </p:sp>
      <p:sp>
        <p:nvSpPr>
          <p:cNvPr id="9" name="ZoneTexte 8"/>
          <p:cNvSpPr txBox="1"/>
          <p:nvPr/>
        </p:nvSpPr>
        <p:spPr>
          <a:xfrm>
            <a:off x="5150997" y="2410073"/>
            <a:ext cx="6300367" cy="430887"/>
          </a:xfrm>
          <a:prstGeom prst="rect">
            <a:avLst/>
          </a:prstGeom>
          <a:noFill/>
        </p:spPr>
        <p:txBody>
          <a:bodyPr wrap="square" rtlCol="0">
            <a:spAutoFit/>
          </a:bodyPr>
          <a:lstStyle/>
          <a:p>
            <a:r>
              <a:rPr lang="fr-FR" sz="2200" b="1" dirty="0">
                <a:solidFill>
                  <a:srgbClr val="433683"/>
                </a:solidFill>
              </a:rPr>
              <a:t>2</a:t>
            </a:r>
            <a:r>
              <a:rPr lang="fr-FR" sz="2200" b="1" baseline="30000" dirty="0">
                <a:solidFill>
                  <a:srgbClr val="433683"/>
                </a:solidFill>
              </a:rPr>
              <a:t>e</a:t>
            </a:r>
            <a:r>
              <a:rPr lang="fr-FR" sz="2200" b="1" dirty="0">
                <a:solidFill>
                  <a:srgbClr val="433683"/>
                </a:solidFill>
              </a:rPr>
              <a:t> session Consultant MUST Informatique / PSAD</a:t>
            </a:r>
          </a:p>
        </p:txBody>
      </p:sp>
      <p:sp>
        <p:nvSpPr>
          <p:cNvPr id="11" name="Rectangle 10"/>
          <p:cNvSpPr/>
          <p:nvPr/>
        </p:nvSpPr>
        <p:spPr>
          <a:xfrm>
            <a:off x="5150998" y="3153357"/>
            <a:ext cx="6890026" cy="2308324"/>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Contrôle de la faisabilité du passage en SESAM-Vitale : </a:t>
            </a:r>
          </a:p>
          <a:p>
            <a:pPr marL="742950" lvl="1" indent="-285750">
              <a:buFont typeface="Arial" panose="020B0604020202020204" pitchFamily="34" charset="0"/>
              <a:buChar char="•"/>
            </a:pPr>
            <a:r>
              <a:rPr lang="fr-FR" dirty="0">
                <a:solidFill>
                  <a:srgbClr val="4D4D4D"/>
                </a:solidFill>
              </a:rPr>
              <a:t>Le Consultant passe un ensemble de requêtes avec vous.</a:t>
            </a:r>
          </a:p>
          <a:p>
            <a:pPr marL="742950" lvl="1" indent="-285750">
              <a:buFont typeface="Arial" panose="020B0604020202020204" pitchFamily="34" charset="0"/>
              <a:buChar char="•"/>
            </a:pPr>
            <a:r>
              <a:rPr lang="fr-FR" dirty="0">
                <a:solidFill>
                  <a:srgbClr val="4D4D4D"/>
                </a:solidFill>
              </a:rPr>
              <a:t>De ces requêtes ressort un certain nombre d’actions à mener qui vous sont expliquées,</a:t>
            </a:r>
          </a:p>
          <a:p>
            <a:pPr marL="742950" lvl="1" indent="-285750">
              <a:buFont typeface="Arial" panose="020B0604020202020204" pitchFamily="34" charset="0"/>
              <a:buChar char="•"/>
            </a:pPr>
            <a:r>
              <a:rPr lang="fr-FR" dirty="0">
                <a:solidFill>
                  <a:srgbClr val="4D4D4D"/>
                </a:solidFill>
              </a:rPr>
              <a:t>Ces actions sont pour la plupart obligatoires.</a:t>
            </a:r>
          </a:p>
          <a:p>
            <a:pPr marL="742950" lvl="1" indent="-285750">
              <a:buFont typeface="Arial" panose="020B0604020202020204" pitchFamily="34" charset="0"/>
              <a:buChar char="•"/>
            </a:pPr>
            <a:r>
              <a:rPr lang="fr-FR" dirty="0">
                <a:solidFill>
                  <a:srgbClr val="4D4D4D"/>
                </a:solidFill>
              </a:rPr>
              <a:t>Le Consultant détermine avec vous une volumétrie qui permettra de déterminer quand doit avoir le prochain rendez-vous. </a:t>
            </a:r>
          </a:p>
        </p:txBody>
      </p:sp>
      <p:pic>
        <p:nvPicPr>
          <p:cNvPr id="14" name="Image 13"/>
          <p:cNvPicPr>
            <a:picLocks noChangeAspect="1"/>
          </p:cNvPicPr>
          <p:nvPr/>
        </p:nvPicPr>
        <p:blipFill>
          <a:blip r:embed="rId3"/>
          <a:stretch>
            <a:fillRect/>
          </a:stretch>
        </p:blipFill>
        <p:spPr>
          <a:xfrm>
            <a:off x="4950973" y="2480439"/>
            <a:ext cx="200025" cy="2286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5" name="Image 4">
            <a:extLst>
              <a:ext uri="{FF2B5EF4-FFF2-40B4-BE49-F238E27FC236}">
                <a16:creationId xmlns:a16="http://schemas.microsoft.com/office/drawing/2014/main" id="{F70AB27A-6F3E-44B5-8A6C-A27430263F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14525" y="2889000"/>
            <a:ext cx="1080000" cy="1080000"/>
          </a:xfrm>
          <a:prstGeom prst="rect">
            <a:avLst/>
          </a:prstGeom>
        </p:spPr>
      </p:pic>
      <p:pic>
        <p:nvPicPr>
          <p:cNvPr id="10" name="Image 9">
            <a:extLst>
              <a:ext uri="{FF2B5EF4-FFF2-40B4-BE49-F238E27FC236}">
                <a16:creationId xmlns:a16="http://schemas.microsoft.com/office/drawing/2014/main" id="{170A11F9-4EAD-43E5-9A18-A92DE356EB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5912" y="1470268"/>
            <a:ext cx="720000" cy="720000"/>
          </a:xfrm>
          <a:prstGeom prst="rect">
            <a:avLst/>
          </a:prstGeom>
        </p:spPr>
      </p:pic>
    </p:spTree>
    <p:extLst>
      <p:ext uri="{BB962C8B-B14F-4D97-AF65-F5344CB8AC3E}">
        <p14:creationId xmlns:p14="http://schemas.microsoft.com/office/powerpoint/2010/main" val="5224443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Prérequis SESAM-Vitale</a:t>
            </a:r>
          </a:p>
        </p:txBody>
      </p:sp>
      <p:sp>
        <p:nvSpPr>
          <p:cNvPr id="9" name="ZoneTexte 8"/>
          <p:cNvSpPr txBox="1"/>
          <p:nvPr/>
        </p:nvSpPr>
        <p:spPr>
          <a:xfrm>
            <a:off x="5150997" y="2410073"/>
            <a:ext cx="6300367" cy="430887"/>
          </a:xfrm>
          <a:prstGeom prst="rect">
            <a:avLst/>
          </a:prstGeom>
          <a:noFill/>
        </p:spPr>
        <p:txBody>
          <a:bodyPr wrap="square" rtlCol="0">
            <a:spAutoFit/>
          </a:bodyPr>
          <a:lstStyle/>
          <a:p>
            <a:r>
              <a:rPr lang="fr-FR" sz="2200" b="1" dirty="0">
                <a:solidFill>
                  <a:srgbClr val="433683"/>
                </a:solidFill>
              </a:rPr>
              <a:t>2</a:t>
            </a:r>
            <a:r>
              <a:rPr lang="fr-FR" sz="2200" b="1" baseline="30000" dirty="0">
                <a:solidFill>
                  <a:srgbClr val="433683"/>
                </a:solidFill>
              </a:rPr>
              <a:t>e</a:t>
            </a:r>
            <a:r>
              <a:rPr lang="fr-FR" sz="2200" b="1" dirty="0">
                <a:solidFill>
                  <a:srgbClr val="433683"/>
                </a:solidFill>
              </a:rPr>
              <a:t> session Consultant MUST Informatique / PSAD</a:t>
            </a:r>
          </a:p>
        </p:txBody>
      </p:sp>
      <p:sp>
        <p:nvSpPr>
          <p:cNvPr id="11" name="Rectangle 10"/>
          <p:cNvSpPr/>
          <p:nvPr/>
        </p:nvSpPr>
        <p:spPr>
          <a:xfrm>
            <a:off x="5150998" y="3153357"/>
            <a:ext cx="6890026" cy="1754326"/>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Requêtes de contrôle :</a:t>
            </a:r>
          </a:p>
          <a:p>
            <a:pPr marL="742950" lvl="1" indent="-285750">
              <a:buFont typeface="Arial" panose="020B0604020202020204" pitchFamily="34" charset="0"/>
              <a:buChar char="•"/>
            </a:pPr>
            <a:r>
              <a:rPr lang="fr-FR" dirty="0">
                <a:solidFill>
                  <a:srgbClr val="4D4D4D"/>
                </a:solidFill>
              </a:rPr>
              <a:t>vérification des anciens TIPS compatibilité LPP.</a:t>
            </a:r>
          </a:p>
          <a:p>
            <a:pPr marL="742950" lvl="1" indent="-285750">
              <a:buFont typeface="Arial" panose="020B0604020202020204" pitchFamily="34" charset="0"/>
              <a:buChar char="•"/>
            </a:pPr>
            <a:r>
              <a:rPr lang="fr-FR" dirty="0">
                <a:solidFill>
                  <a:srgbClr val="4D4D4D"/>
                </a:solidFill>
              </a:rPr>
              <a:t>vérification de la présence des Pièces Justificatives (PJs).</a:t>
            </a:r>
          </a:p>
          <a:p>
            <a:pPr marL="742950" lvl="1" indent="-285750">
              <a:buFont typeface="Arial" panose="020B0604020202020204" pitchFamily="34" charset="0"/>
              <a:buChar char="•"/>
            </a:pPr>
            <a:r>
              <a:rPr lang="fr-FR" dirty="0">
                <a:solidFill>
                  <a:srgbClr val="4D4D4D"/>
                </a:solidFill>
              </a:rPr>
              <a:t>vérification des données de couverture.</a:t>
            </a:r>
          </a:p>
          <a:p>
            <a:pPr marL="742950" lvl="1" indent="-285750">
              <a:buFont typeface="Arial" panose="020B0604020202020204" pitchFamily="34" charset="0"/>
              <a:buChar char="•"/>
            </a:pPr>
            <a:r>
              <a:rPr lang="fr-FR" dirty="0">
                <a:solidFill>
                  <a:srgbClr val="4D4D4D"/>
                </a:solidFill>
              </a:rPr>
              <a:t>vérification des assurances maladie complémentaire (AMC). </a:t>
            </a:r>
          </a:p>
          <a:p>
            <a:pPr marL="742950" lvl="1" indent="-285750">
              <a:buFont typeface="Arial" panose="020B0604020202020204" pitchFamily="34" charset="0"/>
              <a:buChar char="•"/>
            </a:pPr>
            <a:r>
              <a:rPr lang="fr-FR" dirty="0">
                <a:solidFill>
                  <a:srgbClr val="4D4D4D"/>
                </a:solidFill>
              </a:rPr>
              <a:t>vérification de la cinématique des dates de prescription.</a:t>
            </a:r>
          </a:p>
        </p:txBody>
      </p:sp>
      <p:pic>
        <p:nvPicPr>
          <p:cNvPr id="14" name="Image 13"/>
          <p:cNvPicPr>
            <a:picLocks noChangeAspect="1"/>
          </p:cNvPicPr>
          <p:nvPr/>
        </p:nvPicPr>
        <p:blipFill>
          <a:blip r:embed="rId3"/>
          <a:stretch>
            <a:fillRect/>
          </a:stretch>
        </p:blipFill>
        <p:spPr>
          <a:xfrm>
            <a:off x="4950973" y="2480439"/>
            <a:ext cx="200025" cy="2286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5" name="Image 4">
            <a:extLst>
              <a:ext uri="{FF2B5EF4-FFF2-40B4-BE49-F238E27FC236}">
                <a16:creationId xmlns:a16="http://schemas.microsoft.com/office/drawing/2014/main" id="{F70AB27A-6F3E-44B5-8A6C-A27430263F6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4525" y="2889000"/>
            <a:ext cx="1080000" cy="1080000"/>
          </a:xfrm>
          <a:prstGeom prst="rect">
            <a:avLst/>
          </a:prstGeom>
        </p:spPr>
      </p:pic>
      <p:pic>
        <p:nvPicPr>
          <p:cNvPr id="12" name="Image 11">
            <a:extLst>
              <a:ext uri="{FF2B5EF4-FFF2-40B4-BE49-F238E27FC236}">
                <a16:creationId xmlns:a16="http://schemas.microsoft.com/office/drawing/2014/main" id="{53C5622E-EA51-4956-89A1-9A1B99160C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5912" y="1470268"/>
            <a:ext cx="720000" cy="720000"/>
          </a:xfrm>
          <a:prstGeom prst="rect">
            <a:avLst/>
          </a:prstGeom>
        </p:spPr>
      </p:pic>
    </p:spTree>
    <p:extLst>
      <p:ext uri="{BB962C8B-B14F-4D97-AF65-F5344CB8AC3E}">
        <p14:creationId xmlns:p14="http://schemas.microsoft.com/office/powerpoint/2010/main" val="7568757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77"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Prérequis SESAM-Vitale</a:t>
            </a:r>
          </a:p>
        </p:txBody>
      </p:sp>
      <p:sp>
        <p:nvSpPr>
          <p:cNvPr id="9" name="ZoneTexte 8"/>
          <p:cNvSpPr txBox="1"/>
          <p:nvPr/>
        </p:nvSpPr>
        <p:spPr>
          <a:xfrm>
            <a:off x="5150997" y="1444393"/>
            <a:ext cx="6300367" cy="430887"/>
          </a:xfrm>
          <a:prstGeom prst="rect">
            <a:avLst/>
          </a:prstGeom>
          <a:noFill/>
        </p:spPr>
        <p:txBody>
          <a:bodyPr wrap="square" rtlCol="0">
            <a:spAutoFit/>
          </a:bodyPr>
          <a:lstStyle/>
          <a:p>
            <a:r>
              <a:rPr lang="fr-FR" sz="2200" b="1" dirty="0">
                <a:solidFill>
                  <a:srgbClr val="433683"/>
                </a:solidFill>
              </a:rPr>
              <a:t>Prendre de l’avance ?</a:t>
            </a:r>
          </a:p>
        </p:txBody>
      </p:sp>
      <p:sp>
        <p:nvSpPr>
          <p:cNvPr id="11" name="Rectangle 10"/>
          <p:cNvSpPr/>
          <p:nvPr/>
        </p:nvSpPr>
        <p:spPr>
          <a:xfrm>
            <a:off x="5150998" y="2187677"/>
            <a:ext cx="6890026" cy="1200329"/>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Si vous souhaitez </a:t>
            </a:r>
            <a:r>
              <a:rPr lang="fr-FR" b="1" dirty="0">
                <a:solidFill>
                  <a:srgbClr val="4D4D4D"/>
                </a:solidFill>
              </a:rPr>
              <a:t>prendre de l’avance </a:t>
            </a:r>
            <a:r>
              <a:rPr lang="fr-FR" dirty="0">
                <a:solidFill>
                  <a:srgbClr val="4D4D4D"/>
                </a:solidFill>
              </a:rPr>
              <a:t>et réduire le temps entre la session 1 et 4 vous pouvez traiter les différentes requêtes (</a:t>
            </a:r>
            <a:r>
              <a:rPr lang="fr-FR" dirty="0" err="1">
                <a:solidFill>
                  <a:srgbClr val="4D4D4D"/>
                </a:solidFill>
              </a:rPr>
              <a:t>Rq</a:t>
            </a:r>
            <a:r>
              <a:rPr lang="fr-FR" dirty="0">
                <a:solidFill>
                  <a:srgbClr val="4D4D4D"/>
                </a:solidFill>
              </a:rPr>
              <a:t>) en vous appuyant sur les vidéos explicatives suivantes (en lien sur l’image). </a:t>
            </a:r>
          </a:p>
        </p:txBody>
      </p:sp>
      <p:pic>
        <p:nvPicPr>
          <p:cNvPr id="14" name="Image 13"/>
          <p:cNvPicPr>
            <a:picLocks noChangeAspect="1"/>
          </p:cNvPicPr>
          <p:nvPr/>
        </p:nvPicPr>
        <p:blipFill>
          <a:blip r:embed="rId3"/>
          <a:stretch>
            <a:fillRect/>
          </a:stretch>
        </p:blipFill>
        <p:spPr>
          <a:xfrm>
            <a:off x="4950973" y="1514759"/>
            <a:ext cx="200025" cy="228600"/>
          </a:xfrm>
          <a:prstGeom prst="rect">
            <a:avLst/>
          </a:prstGeom>
        </p:spPr>
      </p:pic>
      <p:pic>
        <p:nvPicPr>
          <p:cNvPr id="5" name="Image 4">
            <a:extLst>
              <a:ext uri="{FF2B5EF4-FFF2-40B4-BE49-F238E27FC236}">
                <a16:creationId xmlns:a16="http://schemas.microsoft.com/office/drawing/2014/main" id="{F70AB27A-6F3E-44B5-8A6C-A27430263F6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14525" y="1923320"/>
            <a:ext cx="1080000" cy="1080000"/>
          </a:xfrm>
          <a:prstGeom prst="rect">
            <a:avLst/>
          </a:prstGeom>
        </p:spPr>
      </p:pic>
      <p:pic>
        <p:nvPicPr>
          <p:cNvPr id="12" name="Image 11">
            <a:extLst>
              <a:ext uri="{FF2B5EF4-FFF2-40B4-BE49-F238E27FC236}">
                <a16:creationId xmlns:a16="http://schemas.microsoft.com/office/drawing/2014/main" id="{53C5622E-EA51-4956-89A1-9A1B99160C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8174" y="1463806"/>
            <a:ext cx="720000" cy="720000"/>
          </a:xfrm>
          <a:prstGeom prst="rect">
            <a:avLst/>
          </a:prstGeom>
        </p:spPr>
      </p:pic>
      <p:sp>
        <p:nvSpPr>
          <p:cNvPr id="13" name="ZoneTexte 12">
            <a:extLst>
              <a:ext uri="{FF2B5EF4-FFF2-40B4-BE49-F238E27FC236}">
                <a16:creationId xmlns:a16="http://schemas.microsoft.com/office/drawing/2014/main" id="{A6B4251D-8B9B-455A-B73F-28A3B2F1F7AF}"/>
              </a:ext>
            </a:extLst>
          </p:cNvPr>
          <p:cNvSpPr txBox="1"/>
          <p:nvPr/>
        </p:nvSpPr>
        <p:spPr>
          <a:xfrm>
            <a:off x="4523006" y="6110663"/>
            <a:ext cx="7668994" cy="646331"/>
          </a:xfrm>
          <a:prstGeom prst="rect">
            <a:avLst/>
          </a:prstGeom>
          <a:noFill/>
        </p:spPr>
        <p:txBody>
          <a:bodyPr wrap="square">
            <a:spAutoFit/>
          </a:bodyPr>
          <a:lstStyle/>
          <a:p>
            <a:r>
              <a:rPr lang="fr-FR" b="1" dirty="0">
                <a:solidFill>
                  <a:srgbClr val="00B050"/>
                </a:solidFill>
              </a:rPr>
              <a:t>si vous rencontrez le moindre blocage ou le moindre doute … ce n’est pas grave, passez à la requête suivante, nous serons là pour vous accompagner !</a:t>
            </a:r>
          </a:p>
        </p:txBody>
      </p:sp>
      <p:grpSp>
        <p:nvGrpSpPr>
          <p:cNvPr id="7" name="Groupe 6">
            <a:extLst>
              <a:ext uri="{FF2B5EF4-FFF2-40B4-BE49-F238E27FC236}">
                <a16:creationId xmlns:a16="http://schemas.microsoft.com/office/drawing/2014/main" id="{DDF31B26-4235-411C-9240-7FDECFA6C7C7}"/>
              </a:ext>
            </a:extLst>
          </p:cNvPr>
          <p:cNvGrpSpPr/>
          <p:nvPr/>
        </p:nvGrpSpPr>
        <p:grpSpPr>
          <a:xfrm>
            <a:off x="5931607" y="3734856"/>
            <a:ext cx="683548" cy="770620"/>
            <a:chOff x="3949523" y="3421195"/>
            <a:chExt cx="683548" cy="770620"/>
          </a:xfrm>
        </p:grpSpPr>
        <p:pic>
          <p:nvPicPr>
            <p:cNvPr id="16" name="Image 15">
              <a:extLst>
                <a:ext uri="{FF2B5EF4-FFF2-40B4-BE49-F238E27FC236}">
                  <a16:creationId xmlns:a16="http://schemas.microsoft.com/office/drawing/2014/main" id="{0E83B19E-BE25-46CC-B31C-B6E0814B5DF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999065" y="3421195"/>
              <a:ext cx="540000" cy="540000"/>
            </a:xfrm>
            <a:prstGeom prst="rect">
              <a:avLst/>
            </a:prstGeom>
          </p:spPr>
        </p:pic>
        <p:sp>
          <p:nvSpPr>
            <p:cNvPr id="3" name="ZoneTexte 2">
              <a:extLst>
                <a:ext uri="{FF2B5EF4-FFF2-40B4-BE49-F238E27FC236}">
                  <a16:creationId xmlns:a16="http://schemas.microsoft.com/office/drawing/2014/main" id="{3AF8B3B5-52F1-4853-970E-A2AC5993E459}"/>
                </a:ext>
              </a:extLst>
            </p:cNvPr>
            <p:cNvSpPr txBox="1"/>
            <p:nvPr/>
          </p:nvSpPr>
          <p:spPr>
            <a:xfrm>
              <a:off x="3949523" y="3914816"/>
              <a:ext cx="683548" cy="276999"/>
            </a:xfrm>
            <a:prstGeom prst="rect">
              <a:avLst/>
            </a:prstGeom>
            <a:noFill/>
          </p:spPr>
          <p:txBody>
            <a:bodyPr wrap="square" rtlCol="0">
              <a:spAutoFit/>
            </a:bodyPr>
            <a:lstStyle/>
            <a:p>
              <a:pPr algn="ctr"/>
              <a:r>
                <a:rPr lang="fr-FR" sz="1200" b="1" dirty="0" err="1">
                  <a:hlinkClick r:id="rId7"/>
                </a:rPr>
                <a:t>Rq</a:t>
              </a:r>
              <a:r>
                <a:rPr lang="fr-FR" sz="1200" b="1" dirty="0">
                  <a:hlinkClick r:id="rId7"/>
                </a:rPr>
                <a:t> C10</a:t>
              </a:r>
              <a:endParaRPr lang="fr-FR" sz="1200" b="1" dirty="0"/>
            </a:p>
          </p:txBody>
        </p:sp>
      </p:grpSp>
      <p:grpSp>
        <p:nvGrpSpPr>
          <p:cNvPr id="17" name="Groupe 16">
            <a:extLst>
              <a:ext uri="{FF2B5EF4-FFF2-40B4-BE49-F238E27FC236}">
                <a16:creationId xmlns:a16="http://schemas.microsoft.com/office/drawing/2014/main" id="{C641A02E-1ADF-462A-B25B-9410F4E10E28}"/>
              </a:ext>
            </a:extLst>
          </p:cNvPr>
          <p:cNvGrpSpPr/>
          <p:nvPr/>
        </p:nvGrpSpPr>
        <p:grpSpPr>
          <a:xfrm>
            <a:off x="6664254" y="3732001"/>
            <a:ext cx="683548" cy="770620"/>
            <a:chOff x="3949523" y="3421195"/>
            <a:chExt cx="683548" cy="770620"/>
          </a:xfrm>
        </p:grpSpPr>
        <p:pic>
          <p:nvPicPr>
            <p:cNvPr id="18" name="Image 17">
              <a:extLst>
                <a:ext uri="{FF2B5EF4-FFF2-40B4-BE49-F238E27FC236}">
                  <a16:creationId xmlns:a16="http://schemas.microsoft.com/office/drawing/2014/main" id="{DF4D9A8D-A3C6-44CA-BCC7-D5811014DB6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999065" y="3421195"/>
              <a:ext cx="540000" cy="540000"/>
            </a:xfrm>
            <a:prstGeom prst="rect">
              <a:avLst/>
            </a:prstGeom>
          </p:spPr>
        </p:pic>
        <p:sp>
          <p:nvSpPr>
            <p:cNvPr id="20" name="ZoneTexte 19">
              <a:extLst>
                <a:ext uri="{FF2B5EF4-FFF2-40B4-BE49-F238E27FC236}">
                  <a16:creationId xmlns:a16="http://schemas.microsoft.com/office/drawing/2014/main" id="{DA5553B6-4593-4BA4-86CE-C983458B9C02}"/>
                </a:ext>
              </a:extLst>
            </p:cNvPr>
            <p:cNvSpPr txBox="1"/>
            <p:nvPr/>
          </p:nvSpPr>
          <p:spPr>
            <a:xfrm>
              <a:off x="3949523" y="3914816"/>
              <a:ext cx="683548" cy="276999"/>
            </a:xfrm>
            <a:prstGeom prst="rect">
              <a:avLst/>
            </a:prstGeom>
            <a:noFill/>
          </p:spPr>
          <p:txBody>
            <a:bodyPr wrap="square" rtlCol="0">
              <a:spAutoFit/>
            </a:bodyPr>
            <a:lstStyle/>
            <a:p>
              <a:pPr algn="ctr"/>
              <a:r>
                <a:rPr lang="fr-FR" sz="1200" b="1" dirty="0" err="1"/>
                <a:t>Rq</a:t>
              </a:r>
              <a:r>
                <a:rPr lang="fr-FR" sz="1200" b="1" dirty="0"/>
                <a:t> C11</a:t>
              </a:r>
            </a:p>
          </p:txBody>
        </p:sp>
      </p:grpSp>
      <p:grpSp>
        <p:nvGrpSpPr>
          <p:cNvPr id="21" name="Groupe 20">
            <a:extLst>
              <a:ext uri="{FF2B5EF4-FFF2-40B4-BE49-F238E27FC236}">
                <a16:creationId xmlns:a16="http://schemas.microsoft.com/office/drawing/2014/main" id="{133C4184-B543-411F-8B78-F0C532A90630}"/>
              </a:ext>
            </a:extLst>
          </p:cNvPr>
          <p:cNvGrpSpPr/>
          <p:nvPr/>
        </p:nvGrpSpPr>
        <p:grpSpPr>
          <a:xfrm>
            <a:off x="7398775" y="3731806"/>
            <a:ext cx="683548" cy="770620"/>
            <a:chOff x="3949523" y="3421195"/>
            <a:chExt cx="683548" cy="770620"/>
          </a:xfrm>
        </p:grpSpPr>
        <p:pic>
          <p:nvPicPr>
            <p:cNvPr id="22" name="Image 21">
              <a:extLst>
                <a:ext uri="{FF2B5EF4-FFF2-40B4-BE49-F238E27FC236}">
                  <a16:creationId xmlns:a16="http://schemas.microsoft.com/office/drawing/2014/main" id="{948EB767-41F8-4262-A751-1F489A2D421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999065" y="3421195"/>
              <a:ext cx="540000" cy="540000"/>
            </a:xfrm>
            <a:prstGeom prst="rect">
              <a:avLst/>
            </a:prstGeom>
          </p:spPr>
        </p:pic>
        <p:sp>
          <p:nvSpPr>
            <p:cNvPr id="23" name="ZoneTexte 22">
              <a:extLst>
                <a:ext uri="{FF2B5EF4-FFF2-40B4-BE49-F238E27FC236}">
                  <a16:creationId xmlns:a16="http://schemas.microsoft.com/office/drawing/2014/main" id="{76E56BF8-C042-4F4E-8662-557D16A2937A}"/>
                </a:ext>
              </a:extLst>
            </p:cNvPr>
            <p:cNvSpPr txBox="1"/>
            <p:nvPr/>
          </p:nvSpPr>
          <p:spPr>
            <a:xfrm>
              <a:off x="3949523" y="3914816"/>
              <a:ext cx="683548" cy="276999"/>
            </a:xfrm>
            <a:prstGeom prst="rect">
              <a:avLst/>
            </a:prstGeom>
            <a:noFill/>
          </p:spPr>
          <p:txBody>
            <a:bodyPr wrap="square" rtlCol="0">
              <a:spAutoFit/>
            </a:bodyPr>
            <a:lstStyle/>
            <a:p>
              <a:pPr algn="ctr"/>
              <a:r>
                <a:rPr lang="fr-FR" sz="1200" b="1" dirty="0" err="1"/>
                <a:t>Rq</a:t>
              </a:r>
              <a:r>
                <a:rPr lang="fr-FR" sz="1200" b="1" dirty="0"/>
                <a:t> C12</a:t>
              </a:r>
            </a:p>
          </p:txBody>
        </p:sp>
      </p:grpSp>
      <p:grpSp>
        <p:nvGrpSpPr>
          <p:cNvPr id="24" name="Groupe 23">
            <a:extLst>
              <a:ext uri="{FF2B5EF4-FFF2-40B4-BE49-F238E27FC236}">
                <a16:creationId xmlns:a16="http://schemas.microsoft.com/office/drawing/2014/main" id="{C8198E25-8E7E-4D04-ADD8-6F1C9CC9DE9D}"/>
              </a:ext>
            </a:extLst>
          </p:cNvPr>
          <p:cNvGrpSpPr/>
          <p:nvPr/>
        </p:nvGrpSpPr>
        <p:grpSpPr>
          <a:xfrm>
            <a:off x="8116866" y="3731806"/>
            <a:ext cx="683548" cy="770620"/>
            <a:chOff x="3949523" y="3421195"/>
            <a:chExt cx="683548" cy="770620"/>
          </a:xfrm>
        </p:grpSpPr>
        <p:pic>
          <p:nvPicPr>
            <p:cNvPr id="25" name="Image 24">
              <a:extLst>
                <a:ext uri="{FF2B5EF4-FFF2-40B4-BE49-F238E27FC236}">
                  <a16:creationId xmlns:a16="http://schemas.microsoft.com/office/drawing/2014/main" id="{4ECE14B4-C3FD-4791-B245-492D921084B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999065" y="3421195"/>
              <a:ext cx="540000" cy="540000"/>
            </a:xfrm>
            <a:prstGeom prst="rect">
              <a:avLst/>
            </a:prstGeom>
          </p:spPr>
        </p:pic>
        <p:sp>
          <p:nvSpPr>
            <p:cNvPr id="26" name="ZoneTexte 25">
              <a:extLst>
                <a:ext uri="{FF2B5EF4-FFF2-40B4-BE49-F238E27FC236}">
                  <a16:creationId xmlns:a16="http://schemas.microsoft.com/office/drawing/2014/main" id="{0BB4AC1B-47E2-4CD4-9246-CD457EAFBA83}"/>
                </a:ext>
              </a:extLst>
            </p:cNvPr>
            <p:cNvSpPr txBox="1"/>
            <p:nvPr/>
          </p:nvSpPr>
          <p:spPr>
            <a:xfrm>
              <a:off x="3949523" y="3914816"/>
              <a:ext cx="683548" cy="276999"/>
            </a:xfrm>
            <a:prstGeom prst="rect">
              <a:avLst/>
            </a:prstGeom>
            <a:noFill/>
          </p:spPr>
          <p:txBody>
            <a:bodyPr wrap="square" rtlCol="0">
              <a:spAutoFit/>
            </a:bodyPr>
            <a:lstStyle/>
            <a:p>
              <a:pPr algn="ctr"/>
              <a:r>
                <a:rPr lang="fr-FR" sz="1200" b="1" dirty="0" err="1"/>
                <a:t>Rq</a:t>
              </a:r>
              <a:r>
                <a:rPr lang="fr-FR" sz="1200" b="1" dirty="0"/>
                <a:t> C20</a:t>
              </a:r>
            </a:p>
          </p:txBody>
        </p:sp>
      </p:grpSp>
      <p:grpSp>
        <p:nvGrpSpPr>
          <p:cNvPr id="27" name="Groupe 26">
            <a:extLst>
              <a:ext uri="{FF2B5EF4-FFF2-40B4-BE49-F238E27FC236}">
                <a16:creationId xmlns:a16="http://schemas.microsoft.com/office/drawing/2014/main" id="{5983C61E-3469-45EB-B1DF-C9C528763456}"/>
              </a:ext>
            </a:extLst>
          </p:cNvPr>
          <p:cNvGrpSpPr/>
          <p:nvPr/>
        </p:nvGrpSpPr>
        <p:grpSpPr>
          <a:xfrm>
            <a:off x="7397017" y="4624152"/>
            <a:ext cx="683548" cy="770620"/>
            <a:chOff x="3949523" y="3421195"/>
            <a:chExt cx="683548" cy="770620"/>
          </a:xfrm>
        </p:grpSpPr>
        <p:pic>
          <p:nvPicPr>
            <p:cNvPr id="28" name="Image 27">
              <a:extLst>
                <a:ext uri="{FF2B5EF4-FFF2-40B4-BE49-F238E27FC236}">
                  <a16:creationId xmlns:a16="http://schemas.microsoft.com/office/drawing/2014/main" id="{3AD7F051-7B2F-4C6B-92C8-47C3C6B5873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999065" y="3421195"/>
              <a:ext cx="540000" cy="540000"/>
            </a:xfrm>
            <a:prstGeom prst="rect">
              <a:avLst/>
            </a:prstGeom>
          </p:spPr>
        </p:pic>
        <p:sp>
          <p:nvSpPr>
            <p:cNvPr id="29" name="ZoneTexte 28">
              <a:extLst>
                <a:ext uri="{FF2B5EF4-FFF2-40B4-BE49-F238E27FC236}">
                  <a16:creationId xmlns:a16="http://schemas.microsoft.com/office/drawing/2014/main" id="{39119BA9-54A7-4910-A5EE-66C88BDFEE69}"/>
                </a:ext>
              </a:extLst>
            </p:cNvPr>
            <p:cNvSpPr txBox="1"/>
            <p:nvPr/>
          </p:nvSpPr>
          <p:spPr>
            <a:xfrm>
              <a:off x="3949523" y="3914816"/>
              <a:ext cx="683548" cy="276999"/>
            </a:xfrm>
            <a:prstGeom prst="rect">
              <a:avLst/>
            </a:prstGeom>
            <a:noFill/>
          </p:spPr>
          <p:txBody>
            <a:bodyPr wrap="square" rtlCol="0">
              <a:spAutoFit/>
            </a:bodyPr>
            <a:lstStyle/>
            <a:p>
              <a:pPr algn="ctr"/>
              <a:r>
                <a:rPr lang="fr-FR" sz="1200" b="1" dirty="0" err="1"/>
                <a:t>Rq</a:t>
              </a:r>
              <a:r>
                <a:rPr lang="fr-FR" sz="1200" b="1" dirty="0"/>
                <a:t> C34</a:t>
              </a:r>
            </a:p>
          </p:txBody>
        </p:sp>
      </p:grpSp>
      <p:grpSp>
        <p:nvGrpSpPr>
          <p:cNvPr id="30" name="Groupe 29">
            <a:extLst>
              <a:ext uri="{FF2B5EF4-FFF2-40B4-BE49-F238E27FC236}">
                <a16:creationId xmlns:a16="http://schemas.microsoft.com/office/drawing/2014/main" id="{3FF614F4-A500-41C2-A27A-0F66822CCF65}"/>
              </a:ext>
            </a:extLst>
          </p:cNvPr>
          <p:cNvGrpSpPr/>
          <p:nvPr/>
        </p:nvGrpSpPr>
        <p:grpSpPr>
          <a:xfrm>
            <a:off x="8114504" y="4621258"/>
            <a:ext cx="683548" cy="770620"/>
            <a:chOff x="3949523" y="3421195"/>
            <a:chExt cx="683548" cy="770620"/>
          </a:xfrm>
        </p:grpSpPr>
        <p:pic>
          <p:nvPicPr>
            <p:cNvPr id="31" name="Image 30">
              <a:extLst>
                <a:ext uri="{FF2B5EF4-FFF2-40B4-BE49-F238E27FC236}">
                  <a16:creationId xmlns:a16="http://schemas.microsoft.com/office/drawing/2014/main" id="{214773AF-12FC-467F-AC4C-E72F27C8070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999065" y="3421195"/>
              <a:ext cx="540000" cy="540000"/>
            </a:xfrm>
            <a:prstGeom prst="rect">
              <a:avLst/>
            </a:prstGeom>
          </p:spPr>
        </p:pic>
        <p:sp>
          <p:nvSpPr>
            <p:cNvPr id="32" name="ZoneTexte 31">
              <a:extLst>
                <a:ext uri="{FF2B5EF4-FFF2-40B4-BE49-F238E27FC236}">
                  <a16:creationId xmlns:a16="http://schemas.microsoft.com/office/drawing/2014/main" id="{4791654E-5B02-4CB4-AF99-155640586021}"/>
                </a:ext>
              </a:extLst>
            </p:cNvPr>
            <p:cNvSpPr txBox="1"/>
            <p:nvPr/>
          </p:nvSpPr>
          <p:spPr>
            <a:xfrm>
              <a:off x="3949523" y="3914816"/>
              <a:ext cx="683548" cy="276999"/>
            </a:xfrm>
            <a:prstGeom prst="rect">
              <a:avLst/>
            </a:prstGeom>
            <a:noFill/>
          </p:spPr>
          <p:txBody>
            <a:bodyPr wrap="square" rtlCol="0">
              <a:spAutoFit/>
            </a:bodyPr>
            <a:lstStyle/>
            <a:p>
              <a:pPr algn="ctr"/>
              <a:r>
                <a:rPr lang="fr-FR" sz="1200" b="1" dirty="0" err="1"/>
                <a:t>Rq</a:t>
              </a:r>
              <a:r>
                <a:rPr lang="fr-FR" sz="1200" b="1" dirty="0"/>
                <a:t> C36</a:t>
              </a:r>
            </a:p>
          </p:txBody>
        </p:sp>
      </p:grpSp>
      <p:grpSp>
        <p:nvGrpSpPr>
          <p:cNvPr id="33" name="Groupe 32">
            <a:extLst>
              <a:ext uri="{FF2B5EF4-FFF2-40B4-BE49-F238E27FC236}">
                <a16:creationId xmlns:a16="http://schemas.microsoft.com/office/drawing/2014/main" id="{95FD19BF-D683-4522-9818-834C5B95F4DB}"/>
              </a:ext>
            </a:extLst>
          </p:cNvPr>
          <p:cNvGrpSpPr/>
          <p:nvPr/>
        </p:nvGrpSpPr>
        <p:grpSpPr>
          <a:xfrm>
            <a:off x="8808634" y="3735565"/>
            <a:ext cx="683548" cy="770620"/>
            <a:chOff x="3949523" y="3421195"/>
            <a:chExt cx="683548" cy="770620"/>
          </a:xfrm>
        </p:grpSpPr>
        <p:pic>
          <p:nvPicPr>
            <p:cNvPr id="34" name="Image 33">
              <a:extLst>
                <a:ext uri="{FF2B5EF4-FFF2-40B4-BE49-F238E27FC236}">
                  <a16:creationId xmlns:a16="http://schemas.microsoft.com/office/drawing/2014/main" id="{3F4720D9-04AC-4D91-9DF0-25AA619E9CD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999065" y="3421195"/>
              <a:ext cx="540000" cy="540000"/>
            </a:xfrm>
            <a:prstGeom prst="rect">
              <a:avLst/>
            </a:prstGeom>
          </p:spPr>
        </p:pic>
        <p:sp>
          <p:nvSpPr>
            <p:cNvPr id="35" name="ZoneTexte 34">
              <a:extLst>
                <a:ext uri="{FF2B5EF4-FFF2-40B4-BE49-F238E27FC236}">
                  <a16:creationId xmlns:a16="http://schemas.microsoft.com/office/drawing/2014/main" id="{A70CF544-086F-4EAB-9D5C-3E215055E60E}"/>
                </a:ext>
              </a:extLst>
            </p:cNvPr>
            <p:cNvSpPr txBox="1"/>
            <p:nvPr/>
          </p:nvSpPr>
          <p:spPr>
            <a:xfrm>
              <a:off x="3949523" y="3914816"/>
              <a:ext cx="683548" cy="276999"/>
            </a:xfrm>
            <a:prstGeom prst="rect">
              <a:avLst/>
            </a:prstGeom>
            <a:noFill/>
          </p:spPr>
          <p:txBody>
            <a:bodyPr wrap="square" rtlCol="0">
              <a:spAutoFit/>
            </a:bodyPr>
            <a:lstStyle/>
            <a:p>
              <a:pPr algn="ctr"/>
              <a:r>
                <a:rPr lang="fr-FR" sz="1200" b="1" dirty="0" err="1"/>
                <a:t>Rq</a:t>
              </a:r>
              <a:r>
                <a:rPr lang="fr-FR" sz="1200" b="1" dirty="0"/>
                <a:t> C21</a:t>
              </a:r>
            </a:p>
          </p:txBody>
        </p:sp>
      </p:grpSp>
      <p:grpSp>
        <p:nvGrpSpPr>
          <p:cNvPr id="36" name="Groupe 35">
            <a:extLst>
              <a:ext uri="{FF2B5EF4-FFF2-40B4-BE49-F238E27FC236}">
                <a16:creationId xmlns:a16="http://schemas.microsoft.com/office/drawing/2014/main" id="{D2C87EE4-CF2C-4811-9141-C1DFE1F233A7}"/>
              </a:ext>
            </a:extLst>
          </p:cNvPr>
          <p:cNvGrpSpPr/>
          <p:nvPr/>
        </p:nvGrpSpPr>
        <p:grpSpPr>
          <a:xfrm>
            <a:off x="10198068" y="4620357"/>
            <a:ext cx="683548" cy="770620"/>
            <a:chOff x="3949523" y="3421195"/>
            <a:chExt cx="683548" cy="770620"/>
          </a:xfrm>
        </p:grpSpPr>
        <p:pic>
          <p:nvPicPr>
            <p:cNvPr id="37" name="Image 36">
              <a:extLst>
                <a:ext uri="{FF2B5EF4-FFF2-40B4-BE49-F238E27FC236}">
                  <a16:creationId xmlns:a16="http://schemas.microsoft.com/office/drawing/2014/main" id="{5DB43A5A-4863-4A08-B0C7-6895F2F576B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999065" y="3421195"/>
              <a:ext cx="540000" cy="540000"/>
            </a:xfrm>
            <a:prstGeom prst="rect">
              <a:avLst/>
            </a:prstGeom>
          </p:spPr>
        </p:pic>
        <p:sp>
          <p:nvSpPr>
            <p:cNvPr id="38" name="ZoneTexte 37">
              <a:extLst>
                <a:ext uri="{FF2B5EF4-FFF2-40B4-BE49-F238E27FC236}">
                  <a16:creationId xmlns:a16="http://schemas.microsoft.com/office/drawing/2014/main" id="{56A3E5C9-A4EA-4E9F-8AF4-79D35BA8FF61}"/>
                </a:ext>
              </a:extLst>
            </p:cNvPr>
            <p:cNvSpPr txBox="1"/>
            <p:nvPr/>
          </p:nvSpPr>
          <p:spPr>
            <a:xfrm>
              <a:off x="3949523" y="3914816"/>
              <a:ext cx="683548" cy="276999"/>
            </a:xfrm>
            <a:prstGeom prst="rect">
              <a:avLst/>
            </a:prstGeom>
            <a:noFill/>
          </p:spPr>
          <p:txBody>
            <a:bodyPr wrap="square" rtlCol="0">
              <a:spAutoFit/>
            </a:bodyPr>
            <a:lstStyle/>
            <a:p>
              <a:pPr algn="ctr"/>
              <a:r>
                <a:rPr lang="fr-FR" sz="1200" b="1" dirty="0" err="1"/>
                <a:t>Rq</a:t>
              </a:r>
              <a:r>
                <a:rPr lang="fr-FR" sz="1200" b="1" dirty="0"/>
                <a:t> B08</a:t>
              </a:r>
            </a:p>
          </p:txBody>
        </p:sp>
      </p:grpSp>
      <p:grpSp>
        <p:nvGrpSpPr>
          <p:cNvPr id="39" name="Groupe 38">
            <a:extLst>
              <a:ext uri="{FF2B5EF4-FFF2-40B4-BE49-F238E27FC236}">
                <a16:creationId xmlns:a16="http://schemas.microsoft.com/office/drawing/2014/main" id="{AABCD645-80E5-4AB6-A4E1-F8B06F27C25F}"/>
              </a:ext>
            </a:extLst>
          </p:cNvPr>
          <p:cNvGrpSpPr/>
          <p:nvPr/>
        </p:nvGrpSpPr>
        <p:grpSpPr>
          <a:xfrm>
            <a:off x="9511437" y="3732056"/>
            <a:ext cx="683548" cy="770620"/>
            <a:chOff x="3949523" y="3421195"/>
            <a:chExt cx="683548" cy="770620"/>
          </a:xfrm>
        </p:grpSpPr>
        <p:pic>
          <p:nvPicPr>
            <p:cNvPr id="40" name="Image 39">
              <a:extLst>
                <a:ext uri="{FF2B5EF4-FFF2-40B4-BE49-F238E27FC236}">
                  <a16:creationId xmlns:a16="http://schemas.microsoft.com/office/drawing/2014/main" id="{D5833341-3351-4E2B-9B65-44430A49530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999065" y="3421195"/>
              <a:ext cx="540000" cy="540000"/>
            </a:xfrm>
            <a:prstGeom prst="rect">
              <a:avLst/>
            </a:prstGeom>
          </p:spPr>
        </p:pic>
        <p:sp>
          <p:nvSpPr>
            <p:cNvPr id="41" name="ZoneTexte 40">
              <a:extLst>
                <a:ext uri="{FF2B5EF4-FFF2-40B4-BE49-F238E27FC236}">
                  <a16:creationId xmlns:a16="http://schemas.microsoft.com/office/drawing/2014/main" id="{A24FB954-60D0-416B-94B0-238C2A29EC2C}"/>
                </a:ext>
              </a:extLst>
            </p:cNvPr>
            <p:cNvSpPr txBox="1"/>
            <p:nvPr/>
          </p:nvSpPr>
          <p:spPr>
            <a:xfrm>
              <a:off x="3949523" y="3914816"/>
              <a:ext cx="683548" cy="276999"/>
            </a:xfrm>
            <a:prstGeom prst="rect">
              <a:avLst/>
            </a:prstGeom>
            <a:noFill/>
          </p:spPr>
          <p:txBody>
            <a:bodyPr wrap="square" rtlCol="0">
              <a:spAutoFit/>
            </a:bodyPr>
            <a:lstStyle/>
            <a:p>
              <a:pPr algn="ctr"/>
              <a:r>
                <a:rPr lang="fr-FR" sz="1200" b="1" dirty="0" err="1"/>
                <a:t>Rq</a:t>
              </a:r>
              <a:r>
                <a:rPr lang="fr-FR" sz="1200" b="1" dirty="0"/>
                <a:t> C30</a:t>
              </a:r>
            </a:p>
          </p:txBody>
        </p:sp>
      </p:grpSp>
      <p:grpSp>
        <p:nvGrpSpPr>
          <p:cNvPr id="42" name="Groupe 41">
            <a:extLst>
              <a:ext uri="{FF2B5EF4-FFF2-40B4-BE49-F238E27FC236}">
                <a16:creationId xmlns:a16="http://schemas.microsoft.com/office/drawing/2014/main" id="{4EF32B1A-0199-4E22-AFB2-D536645B8429}"/>
              </a:ext>
            </a:extLst>
          </p:cNvPr>
          <p:cNvGrpSpPr/>
          <p:nvPr/>
        </p:nvGrpSpPr>
        <p:grpSpPr>
          <a:xfrm>
            <a:off x="10199441" y="3732759"/>
            <a:ext cx="683548" cy="770620"/>
            <a:chOff x="3949523" y="3421195"/>
            <a:chExt cx="683548" cy="770620"/>
          </a:xfrm>
        </p:grpSpPr>
        <p:pic>
          <p:nvPicPr>
            <p:cNvPr id="43" name="Image 42">
              <a:extLst>
                <a:ext uri="{FF2B5EF4-FFF2-40B4-BE49-F238E27FC236}">
                  <a16:creationId xmlns:a16="http://schemas.microsoft.com/office/drawing/2014/main" id="{00709D15-55BB-4A0B-8862-7C813A03DC9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999065" y="3421195"/>
              <a:ext cx="540000" cy="540000"/>
            </a:xfrm>
            <a:prstGeom prst="rect">
              <a:avLst/>
            </a:prstGeom>
          </p:spPr>
        </p:pic>
        <p:sp>
          <p:nvSpPr>
            <p:cNvPr id="44" name="ZoneTexte 43">
              <a:extLst>
                <a:ext uri="{FF2B5EF4-FFF2-40B4-BE49-F238E27FC236}">
                  <a16:creationId xmlns:a16="http://schemas.microsoft.com/office/drawing/2014/main" id="{30BBA0A7-8B22-4CF7-959C-1503FA67BC31}"/>
                </a:ext>
              </a:extLst>
            </p:cNvPr>
            <p:cNvSpPr txBox="1"/>
            <p:nvPr/>
          </p:nvSpPr>
          <p:spPr>
            <a:xfrm>
              <a:off x="3949523" y="3914816"/>
              <a:ext cx="683548" cy="276999"/>
            </a:xfrm>
            <a:prstGeom prst="rect">
              <a:avLst/>
            </a:prstGeom>
            <a:noFill/>
          </p:spPr>
          <p:txBody>
            <a:bodyPr wrap="square" rtlCol="0">
              <a:spAutoFit/>
            </a:bodyPr>
            <a:lstStyle/>
            <a:p>
              <a:pPr algn="ctr"/>
              <a:r>
                <a:rPr lang="fr-FR" sz="1200" b="1" dirty="0" err="1"/>
                <a:t>Rq</a:t>
              </a:r>
              <a:r>
                <a:rPr lang="fr-FR" sz="1200" b="1" dirty="0"/>
                <a:t> C31</a:t>
              </a:r>
            </a:p>
          </p:txBody>
        </p:sp>
      </p:grpSp>
      <p:grpSp>
        <p:nvGrpSpPr>
          <p:cNvPr id="48" name="Groupe 47">
            <a:extLst>
              <a:ext uri="{FF2B5EF4-FFF2-40B4-BE49-F238E27FC236}">
                <a16:creationId xmlns:a16="http://schemas.microsoft.com/office/drawing/2014/main" id="{2430C14C-9BA8-4716-B2BB-3C59DAC8EA8F}"/>
              </a:ext>
            </a:extLst>
          </p:cNvPr>
          <p:cNvGrpSpPr/>
          <p:nvPr/>
        </p:nvGrpSpPr>
        <p:grpSpPr>
          <a:xfrm>
            <a:off x="5928306" y="4626599"/>
            <a:ext cx="683548" cy="770620"/>
            <a:chOff x="3949523" y="3421195"/>
            <a:chExt cx="683548" cy="770620"/>
          </a:xfrm>
        </p:grpSpPr>
        <p:pic>
          <p:nvPicPr>
            <p:cNvPr id="49" name="Image 48">
              <a:extLst>
                <a:ext uri="{FF2B5EF4-FFF2-40B4-BE49-F238E27FC236}">
                  <a16:creationId xmlns:a16="http://schemas.microsoft.com/office/drawing/2014/main" id="{EC809E22-3355-4B43-B7DF-FDBB94A37BB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999065" y="3421195"/>
              <a:ext cx="540000" cy="540000"/>
            </a:xfrm>
            <a:prstGeom prst="rect">
              <a:avLst/>
            </a:prstGeom>
          </p:spPr>
        </p:pic>
        <p:sp>
          <p:nvSpPr>
            <p:cNvPr id="50" name="ZoneTexte 49">
              <a:extLst>
                <a:ext uri="{FF2B5EF4-FFF2-40B4-BE49-F238E27FC236}">
                  <a16:creationId xmlns:a16="http://schemas.microsoft.com/office/drawing/2014/main" id="{7E01FAEA-0B62-41F3-8C6D-623034CC2B95}"/>
                </a:ext>
              </a:extLst>
            </p:cNvPr>
            <p:cNvSpPr txBox="1"/>
            <p:nvPr/>
          </p:nvSpPr>
          <p:spPr>
            <a:xfrm>
              <a:off x="3949523" y="3914816"/>
              <a:ext cx="683548" cy="276999"/>
            </a:xfrm>
            <a:prstGeom prst="rect">
              <a:avLst/>
            </a:prstGeom>
            <a:noFill/>
          </p:spPr>
          <p:txBody>
            <a:bodyPr wrap="square" rtlCol="0">
              <a:spAutoFit/>
            </a:bodyPr>
            <a:lstStyle/>
            <a:p>
              <a:pPr algn="ctr"/>
              <a:r>
                <a:rPr lang="fr-FR" sz="1200" b="1" dirty="0" err="1"/>
                <a:t>Rq</a:t>
              </a:r>
              <a:r>
                <a:rPr lang="fr-FR" sz="1200" b="1" dirty="0"/>
                <a:t> C32</a:t>
              </a:r>
            </a:p>
          </p:txBody>
        </p:sp>
      </p:grpSp>
      <p:grpSp>
        <p:nvGrpSpPr>
          <p:cNvPr id="51" name="Groupe 50">
            <a:extLst>
              <a:ext uri="{FF2B5EF4-FFF2-40B4-BE49-F238E27FC236}">
                <a16:creationId xmlns:a16="http://schemas.microsoft.com/office/drawing/2014/main" id="{E4598D36-51C3-4CC6-BFE8-03201BCF8407}"/>
              </a:ext>
            </a:extLst>
          </p:cNvPr>
          <p:cNvGrpSpPr/>
          <p:nvPr/>
        </p:nvGrpSpPr>
        <p:grpSpPr>
          <a:xfrm>
            <a:off x="6664254" y="4617227"/>
            <a:ext cx="683548" cy="770620"/>
            <a:chOff x="3949523" y="3421195"/>
            <a:chExt cx="683548" cy="770620"/>
          </a:xfrm>
        </p:grpSpPr>
        <p:pic>
          <p:nvPicPr>
            <p:cNvPr id="52" name="Image 51">
              <a:extLst>
                <a:ext uri="{FF2B5EF4-FFF2-40B4-BE49-F238E27FC236}">
                  <a16:creationId xmlns:a16="http://schemas.microsoft.com/office/drawing/2014/main" id="{899BE8CE-A8C3-4FFC-9528-9276588F7A8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999065" y="3421195"/>
              <a:ext cx="540000" cy="540000"/>
            </a:xfrm>
            <a:prstGeom prst="rect">
              <a:avLst/>
            </a:prstGeom>
          </p:spPr>
        </p:pic>
        <p:sp>
          <p:nvSpPr>
            <p:cNvPr id="53" name="ZoneTexte 52">
              <a:extLst>
                <a:ext uri="{FF2B5EF4-FFF2-40B4-BE49-F238E27FC236}">
                  <a16:creationId xmlns:a16="http://schemas.microsoft.com/office/drawing/2014/main" id="{7A40111D-FF46-4602-B1D0-4CE92A1C7F17}"/>
                </a:ext>
              </a:extLst>
            </p:cNvPr>
            <p:cNvSpPr txBox="1"/>
            <p:nvPr/>
          </p:nvSpPr>
          <p:spPr>
            <a:xfrm>
              <a:off x="3949523" y="3914816"/>
              <a:ext cx="683548" cy="276999"/>
            </a:xfrm>
            <a:prstGeom prst="rect">
              <a:avLst/>
            </a:prstGeom>
            <a:noFill/>
          </p:spPr>
          <p:txBody>
            <a:bodyPr wrap="square" rtlCol="0">
              <a:spAutoFit/>
            </a:bodyPr>
            <a:lstStyle/>
            <a:p>
              <a:pPr algn="ctr"/>
              <a:r>
                <a:rPr lang="fr-FR" sz="1200" b="1" dirty="0" err="1"/>
                <a:t>Rq</a:t>
              </a:r>
              <a:r>
                <a:rPr lang="fr-FR" sz="1200" b="1" dirty="0"/>
                <a:t> C33</a:t>
              </a:r>
            </a:p>
          </p:txBody>
        </p:sp>
      </p:grpSp>
      <p:grpSp>
        <p:nvGrpSpPr>
          <p:cNvPr id="54" name="Groupe 53">
            <a:extLst>
              <a:ext uri="{FF2B5EF4-FFF2-40B4-BE49-F238E27FC236}">
                <a16:creationId xmlns:a16="http://schemas.microsoft.com/office/drawing/2014/main" id="{CAA1D8FE-9734-4BBE-AAC7-5887ED1BB8D6}"/>
              </a:ext>
            </a:extLst>
          </p:cNvPr>
          <p:cNvGrpSpPr/>
          <p:nvPr/>
        </p:nvGrpSpPr>
        <p:grpSpPr>
          <a:xfrm>
            <a:off x="8808837" y="4621258"/>
            <a:ext cx="683548" cy="770620"/>
            <a:chOff x="3949523" y="3421195"/>
            <a:chExt cx="683548" cy="770620"/>
          </a:xfrm>
        </p:grpSpPr>
        <p:pic>
          <p:nvPicPr>
            <p:cNvPr id="55" name="Image 54">
              <a:extLst>
                <a:ext uri="{FF2B5EF4-FFF2-40B4-BE49-F238E27FC236}">
                  <a16:creationId xmlns:a16="http://schemas.microsoft.com/office/drawing/2014/main" id="{B5B9CFE7-9CD7-4F58-83DE-AE6C3D5E60C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999065" y="3421195"/>
              <a:ext cx="540000" cy="540000"/>
            </a:xfrm>
            <a:prstGeom prst="rect">
              <a:avLst/>
            </a:prstGeom>
          </p:spPr>
        </p:pic>
        <p:sp>
          <p:nvSpPr>
            <p:cNvPr id="56" name="ZoneTexte 55">
              <a:extLst>
                <a:ext uri="{FF2B5EF4-FFF2-40B4-BE49-F238E27FC236}">
                  <a16:creationId xmlns:a16="http://schemas.microsoft.com/office/drawing/2014/main" id="{7199E74A-54C8-421A-BE16-50A7F4BEB135}"/>
                </a:ext>
              </a:extLst>
            </p:cNvPr>
            <p:cNvSpPr txBox="1"/>
            <p:nvPr/>
          </p:nvSpPr>
          <p:spPr>
            <a:xfrm>
              <a:off x="3949523" y="3914816"/>
              <a:ext cx="683548" cy="276999"/>
            </a:xfrm>
            <a:prstGeom prst="rect">
              <a:avLst/>
            </a:prstGeom>
            <a:noFill/>
          </p:spPr>
          <p:txBody>
            <a:bodyPr wrap="square" rtlCol="0">
              <a:spAutoFit/>
            </a:bodyPr>
            <a:lstStyle/>
            <a:p>
              <a:pPr algn="ctr"/>
              <a:r>
                <a:rPr lang="fr-FR" sz="1200" b="1" dirty="0" err="1"/>
                <a:t>Rq</a:t>
              </a:r>
              <a:r>
                <a:rPr lang="fr-FR" sz="1200" b="1" dirty="0"/>
                <a:t> C53</a:t>
              </a:r>
            </a:p>
          </p:txBody>
        </p:sp>
      </p:grpSp>
      <p:grpSp>
        <p:nvGrpSpPr>
          <p:cNvPr id="57" name="Groupe 56">
            <a:extLst>
              <a:ext uri="{FF2B5EF4-FFF2-40B4-BE49-F238E27FC236}">
                <a16:creationId xmlns:a16="http://schemas.microsoft.com/office/drawing/2014/main" id="{BE2B08C2-840C-4C17-9951-9647207F051F}"/>
              </a:ext>
            </a:extLst>
          </p:cNvPr>
          <p:cNvGrpSpPr/>
          <p:nvPr/>
        </p:nvGrpSpPr>
        <p:grpSpPr>
          <a:xfrm>
            <a:off x="9513370" y="4622309"/>
            <a:ext cx="683548" cy="770620"/>
            <a:chOff x="3949523" y="3421195"/>
            <a:chExt cx="683548" cy="770620"/>
          </a:xfrm>
        </p:grpSpPr>
        <p:pic>
          <p:nvPicPr>
            <p:cNvPr id="58" name="Image 57">
              <a:extLst>
                <a:ext uri="{FF2B5EF4-FFF2-40B4-BE49-F238E27FC236}">
                  <a16:creationId xmlns:a16="http://schemas.microsoft.com/office/drawing/2014/main" id="{22E0996F-3A10-47EF-AEF6-8F8E9D20B2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999065" y="3421195"/>
              <a:ext cx="540000" cy="540000"/>
            </a:xfrm>
            <a:prstGeom prst="rect">
              <a:avLst/>
            </a:prstGeom>
          </p:spPr>
        </p:pic>
        <p:sp>
          <p:nvSpPr>
            <p:cNvPr id="59" name="ZoneTexte 58">
              <a:extLst>
                <a:ext uri="{FF2B5EF4-FFF2-40B4-BE49-F238E27FC236}">
                  <a16:creationId xmlns:a16="http://schemas.microsoft.com/office/drawing/2014/main" id="{9789EA66-2A06-4713-91AC-B59CBA3AB8F8}"/>
                </a:ext>
              </a:extLst>
            </p:cNvPr>
            <p:cNvSpPr txBox="1"/>
            <p:nvPr/>
          </p:nvSpPr>
          <p:spPr>
            <a:xfrm>
              <a:off x="3949523" y="3914816"/>
              <a:ext cx="683548" cy="276999"/>
            </a:xfrm>
            <a:prstGeom prst="rect">
              <a:avLst/>
            </a:prstGeom>
            <a:noFill/>
          </p:spPr>
          <p:txBody>
            <a:bodyPr wrap="square" rtlCol="0">
              <a:spAutoFit/>
            </a:bodyPr>
            <a:lstStyle/>
            <a:p>
              <a:pPr algn="ctr"/>
              <a:r>
                <a:rPr lang="fr-FR" sz="1200" b="1" dirty="0" err="1"/>
                <a:t>Rq</a:t>
              </a:r>
              <a:r>
                <a:rPr lang="fr-FR" sz="1200" b="1" dirty="0"/>
                <a:t> C54</a:t>
              </a:r>
            </a:p>
          </p:txBody>
        </p:sp>
      </p:grpSp>
    </p:spTree>
    <p:extLst>
      <p:ext uri="{BB962C8B-B14F-4D97-AF65-F5344CB8AC3E}">
        <p14:creationId xmlns:p14="http://schemas.microsoft.com/office/powerpoint/2010/main" val="12138023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000"/>
                            </p:stCondLst>
                            <p:childTnLst>
                              <p:par>
                                <p:cTn id="25" presetID="10" presetClass="entr" presetSubtype="0" fill="hold" nodeType="afterEffect">
                                  <p:stCondLst>
                                    <p:cond delay="225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475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575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6250"/>
                            </p:stCondLst>
                            <p:childTnLst>
                              <p:par>
                                <p:cTn id="41" presetID="10"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6750"/>
                            </p:stCondLst>
                            <p:childTnLst>
                              <p:par>
                                <p:cTn id="45" presetID="10"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7250"/>
                            </p:stCondLst>
                            <p:childTnLst>
                              <p:par>
                                <p:cTn id="49" presetID="10" presetClass="entr" presetSubtype="0"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par>
                          <p:cTn id="52" fill="hold">
                            <p:stCondLst>
                              <p:cond delay="7750"/>
                            </p:stCondLst>
                            <p:childTnLst>
                              <p:par>
                                <p:cTn id="53" presetID="10" presetClass="entr" presetSubtype="0"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childTnLst>
                          </p:cTn>
                        </p:par>
                        <p:par>
                          <p:cTn id="56" fill="hold">
                            <p:stCondLst>
                              <p:cond delay="8250"/>
                            </p:stCondLst>
                            <p:childTnLst>
                              <p:par>
                                <p:cTn id="57" presetID="10" presetClass="entr" presetSubtype="0"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par>
                          <p:cTn id="60" fill="hold">
                            <p:stCondLst>
                              <p:cond delay="8750"/>
                            </p:stCondLst>
                            <p:childTnLst>
                              <p:par>
                                <p:cTn id="61" presetID="10"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9250"/>
                            </p:stCondLst>
                            <p:childTnLst>
                              <p:par>
                                <p:cTn id="65" presetID="10" presetClass="entr" presetSubtype="0"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par>
                          <p:cTn id="68" fill="hold">
                            <p:stCondLst>
                              <p:cond delay="9750"/>
                            </p:stCondLst>
                            <p:childTnLst>
                              <p:par>
                                <p:cTn id="69" presetID="10" presetClass="entr" presetSubtype="0" fill="hold"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childTnLst>
                          </p:cTn>
                        </p:par>
                        <p:par>
                          <p:cTn id="72" fill="hold">
                            <p:stCondLst>
                              <p:cond delay="10250"/>
                            </p:stCondLst>
                            <p:childTnLst>
                              <p:par>
                                <p:cTn id="73" presetID="10" presetClass="entr" presetSubtype="0" fill="hold"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fade">
                                      <p:cBhvr>
                                        <p:cTn id="75" dur="500"/>
                                        <p:tgtEl>
                                          <p:spTgt spid="57"/>
                                        </p:tgtEl>
                                      </p:cBhvr>
                                    </p:animEffect>
                                  </p:childTnLst>
                                </p:cTn>
                              </p:par>
                            </p:childTnLst>
                          </p:cTn>
                        </p:par>
                        <p:par>
                          <p:cTn id="76" fill="hold">
                            <p:stCondLst>
                              <p:cond delay="10750"/>
                            </p:stCondLst>
                            <p:childTnLst>
                              <p:par>
                                <p:cTn id="77" presetID="10" presetClass="entr" presetSubtype="0"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11250"/>
                            </p:stCondLst>
                            <p:childTnLst>
                              <p:par>
                                <p:cTn id="81" presetID="10"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Prérequis SESAM-Vitale</a:t>
            </a:r>
          </a:p>
        </p:txBody>
      </p:sp>
      <p:sp>
        <p:nvSpPr>
          <p:cNvPr id="9" name="ZoneTexte 8"/>
          <p:cNvSpPr txBox="1"/>
          <p:nvPr/>
        </p:nvSpPr>
        <p:spPr>
          <a:xfrm>
            <a:off x="5150997" y="1606764"/>
            <a:ext cx="6300367" cy="430887"/>
          </a:xfrm>
          <a:prstGeom prst="rect">
            <a:avLst/>
          </a:prstGeom>
          <a:noFill/>
        </p:spPr>
        <p:txBody>
          <a:bodyPr wrap="square" rtlCol="0">
            <a:spAutoFit/>
          </a:bodyPr>
          <a:lstStyle/>
          <a:p>
            <a:r>
              <a:rPr lang="fr-FR" sz="2200" b="1" dirty="0">
                <a:solidFill>
                  <a:srgbClr val="433683"/>
                </a:solidFill>
              </a:rPr>
              <a:t>3</a:t>
            </a:r>
            <a:r>
              <a:rPr lang="fr-FR" sz="2200" b="1" baseline="30000" dirty="0">
                <a:solidFill>
                  <a:srgbClr val="433683"/>
                </a:solidFill>
              </a:rPr>
              <a:t>e</a:t>
            </a:r>
            <a:r>
              <a:rPr lang="fr-FR" sz="2200" b="1" dirty="0">
                <a:solidFill>
                  <a:srgbClr val="433683"/>
                </a:solidFill>
              </a:rPr>
              <a:t> session Consultant MUST Informatique / PSAD</a:t>
            </a:r>
          </a:p>
        </p:txBody>
      </p:sp>
      <p:sp>
        <p:nvSpPr>
          <p:cNvPr id="11" name="Rectangle 10"/>
          <p:cNvSpPr/>
          <p:nvPr/>
        </p:nvSpPr>
        <p:spPr>
          <a:xfrm>
            <a:off x="5150998" y="2350048"/>
            <a:ext cx="6890026" cy="1477328"/>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Contrôle de la réalisation des prérequis :</a:t>
            </a:r>
          </a:p>
          <a:p>
            <a:pPr marL="742950" lvl="1" indent="-285750">
              <a:buFont typeface="Arial" panose="020B0604020202020204" pitchFamily="34" charset="0"/>
              <a:buChar char="•"/>
            </a:pPr>
            <a:r>
              <a:rPr lang="fr-FR" dirty="0">
                <a:solidFill>
                  <a:srgbClr val="4D4D4D"/>
                </a:solidFill>
              </a:rPr>
              <a:t>Le Consultant contrôle que les actions du prérequis sont correctes. </a:t>
            </a:r>
          </a:p>
          <a:p>
            <a:pPr marL="742950" lvl="1" indent="-285750">
              <a:buFont typeface="Arial" panose="020B0604020202020204" pitchFamily="34" charset="0"/>
              <a:buChar char="•"/>
            </a:pPr>
            <a:r>
              <a:rPr lang="fr-FR" dirty="0">
                <a:solidFill>
                  <a:srgbClr val="4D4D4D"/>
                </a:solidFill>
              </a:rPr>
              <a:t>Si les prérequis sont conformes, le service planification détermine un rendez-vous pour la 3</a:t>
            </a:r>
            <a:r>
              <a:rPr lang="fr-FR" baseline="30000" dirty="0">
                <a:solidFill>
                  <a:srgbClr val="4D4D4D"/>
                </a:solidFill>
              </a:rPr>
              <a:t>e</a:t>
            </a:r>
            <a:r>
              <a:rPr lang="fr-FR" dirty="0">
                <a:solidFill>
                  <a:srgbClr val="4D4D4D"/>
                </a:solidFill>
              </a:rPr>
              <a:t> et 4 sessions. </a:t>
            </a:r>
          </a:p>
        </p:txBody>
      </p:sp>
      <p:pic>
        <p:nvPicPr>
          <p:cNvPr id="14" name="Image 13"/>
          <p:cNvPicPr>
            <a:picLocks noChangeAspect="1"/>
          </p:cNvPicPr>
          <p:nvPr/>
        </p:nvPicPr>
        <p:blipFill>
          <a:blip r:embed="rId3"/>
          <a:stretch>
            <a:fillRect/>
          </a:stretch>
        </p:blipFill>
        <p:spPr>
          <a:xfrm>
            <a:off x="4950973" y="1677130"/>
            <a:ext cx="200025" cy="2286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5" name="Image 4">
            <a:extLst>
              <a:ext uri="{FF2B5EF4-FFF2-40B4-BE49-F238E27FC236}">
                <a16:creationId xmlns:a16="http://schemas.microsoft.com/office/drawing/2014/main" id="{F70AB27A-6F3E-44B5-8A6C-A27430263F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14525" y="2085691"/>
            <a:ext cx="1080000" cy="1080000"/>
          </a:xfrm>
          <a:prstGeom prst="rect">
            <a:avLst/>
          </a:prstGeom>
        </p:spPr>
      </p:pic>
      <p:sp>
        <p:nvSpPr>
          <p:cNvPr id="12" name="Rectangle 11">
            <a:extLst>
              <a:ext uri="{FF2B5EF4-FFF2-40B4-BE49-F238E27FC236}">
                <a16:creationId xmlns:a16="http://schemas.microsoft.com/office/drawing/2014/main" id="{CAFBF2EE-2AFB-49E7-BC4C-77F8DD85AABA}"/>
              </a:ext>
            </a:extLst>
          </p:cNvPr>
          <p:cNvSpPr/>
          <p:nvPr/>
        </p:nvSpPr>
        <p:spPr>
          <a:xfrm>
            <a:off x="5145301" y="4151395"/>
            <a:ext cx="6890026" cy="1754326"/>
          </a:xfrm>
          <a:prstGeom prst="rect">
            <a:avLst/>
          </a:prstGeom>
        </p:spPr>
        <p:txBody>
          <a:bodyPr wrap="square">
            <a:spAutoFit/>
          </a:bodyPr>
          <a:lstStyle/>
          <a:p>
            <a:pPr marL="285750" indent="-285750" algn="just">
              <a:buFont typeface="Arial" panose="020B0604020202020204" pitchFamily="34" charset="0"/>
              <a:buChar char="•"/>
            </a:pPr>
            <a:r>
              <a:rPr lang="fr-FR" b="1" u="sng" dirty="0">
                <a:solidFill>
                  <a:srgbClr val="4D4D4D"/>
                </a:solidFill>
              </a:rPr>
              <a:t>1 semaine avant le prochain rendez-vous</a:t>
            </a:r>
            <a:r>
              <a:rPr lang="fr-FR" b="1" dirty="0">
                <a:solidFill>
                  <a:srgbClr val="4D4D4D"/>
                </a:solidFill>
              </a:rPr>
              <a:t> :</a:t>
            </a:r>
          </a:p>
          <a:p>
            <a:pPr marL="742950" lvl="1" indent="-285750">
              <a:buFont typeface="Arial" panose="020B0604020202020204" pitchFamily="34" charset="0"/>
              <a:buChar char="•"/>
            </a:pPr>
            <a:r>
              <a:rPr lang="fr-FR" b="1" dirty="0">
                <a:solidFill>
                  <a:srgbClr val="4D4D4D"/>
                </a:solidFill>
              </a:rPr>
              <a:t>Traitez un maximum de factures.</a:t>
            </a:r>
          </a:p>
          <a:p>
            <a:pPr marL="742950" lvl="1" indent="-285750">
              <a:buFont typeface="Arial" panose="020B0604020202020204" pitchFamily="34" charset="0"/>
              <a:buChar char="•"/>
            </a:pPr>
            <a:r>
              <a:rPr lang="fr-FR" b="1" dirty="0">
                <a:solidFill>
                  <a:srgbClr val="4D4D4D"/>
                </a:solidFill>
              </a:rPr>
              <a:t>Télétransmettez toutes vos factures.</a:t>
            </a:r>
          </a:p>
          <a:p>
            <a:pPr marL="742950" lvl="1" indent="-285750">
              <a:buFont typeface="Arial" panose="020B0604020202020204" pitchFamily="34" charset="0"/>
              <a:buChar char="•"/>
            </a:pPr>
            <a:r>
              <a:rPr lang="fr-FR" b="1" dirty="0">
                <a:solidFill>
                  <a:srgbClr val="4D4D4D"/>
                </a:solidFill>
              </a:rPr>
              <a:t>Gérez un maximum de retour Noémie.</a:t>
            </a:r>
          </a:p>
          <a:p>
            <a:pPr marL="742950" lvl="1" indent="-285750">
              <a:buFont typeface="Arial" panose="020B0604020202020204" pitchFamily="34" charset="0"/>
              <a:buChar char="•"/>
            </a:pPr>
            <a:r>
              <a:rPr lang="fr-FR" b="1" dirty="0">
                <a:solidFill>
                  <a:srgbClr val="4D4D4D"/>
                </a:solidFill>
              </a:rPr>
              <a:t>Prévenez les caisses de rattachement, l’éventuel concentrateur (</a:t>
            </a:r>
            <a:r>
              <a:rPr lang="fr-FR" b="1" dirty="0" err="1">
                <a:solidFill>
                  <a:srgbClr val="4D4D4D"/>
                </a:solidFill>
              </a:rPr>
              <a:t>Resopharma</a:t>
            </a:r>
            <a:r>
              <a:rPr lang="fr-FR" b="1" dirty="0">
                <a:solidFill>
                  <a:srgbClr val="4D4D4D"/>
                </a:solidFill>
              </a:rPr>
              <a:t>) de votre passage et de la date. </a:t>
            </a:r>
          </a:p>
        </p:txBody>
      </p:sp>
      <p:pic>
        <p:nvPicPr>
          <p:cNvPr id="13" name="Image 12">
            <a:extLst>
              <a:ext uri="{FF2B5EF4-FFF2-40B4-BE49-F238E27FC236}">
                <a16:creationId xmlns:a16="http://schemas.microsoft.com/office/drawing/2014/main" id="{2A8145B0-B62A-412B-8B61-F3AA2F56F4C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808828" y="3887038"/>
            <a:ext cx="1080000" cy="1080000"/>
          </a:xfrm>
          <a:prstGeom prst="rect">
            <a:avLst/>
          </a:prstGeom>
        </p:spPr>
      </p:pic>
      <p:pic>
        <p:nvPicPr>
          <p:cNvPr id="17" name="Image 16">
            <a:extLst>
              <a:ext uri="{FF2B5EF4-FFF2-40B4-BE49-F238E27FC236}">
                <a16:creationId xmlns:a16="http://schemas.microsoft.com/office/drawing/2014/main" id="{EC9ECCB1-33BB-498E-8AA9-A6E9661A21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5912" y="1470268"/>
            <a:ext cx="720000" cy="720000"/>
          </a:xfrm>
          <a:prstGeom prst="rect">
            <a:avLst/>
          </a:prstGeom>
        </p:spPr>
      </p:pic>
    </p:spTree>
    <p:extLst>
      <p:ext uri="{BB962C8B-B14F-4D97-AF65-F5344CB8AC3E}">
        <p14:creationId xmlns:p14="http://schemas.microsoft.com/office/powerpoint/2010/main" val="38701174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000"/>
                            </p:stCondLst>
                            <p:childTnLst>
                              <p:par>
                                <p:cTn id="25" presetID="10" presetClass="entr" presetSubtype="0" fill="hold" nodeType="afterEffect">
                                  <p:stCondLst>
                                    <p:cond delay="3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Bascule SESAM-Vitale</a:t>
            </a:r>
          </a:p>
        </p:txBody>
      </p:sp>
      <p:sp>
        <p:nvSpPr>
          <p:cNvPr id="9" name="ZoneTexte 8"/>
          <p:cNvSpPr txBox="1"/>
          <p:nvPr/>
        </p:nvSpPr>
        <p:spPr>
          <a:xfrm>
            <a:off x="5150996" y="2410073"/>
            <a:ext cx="7030175" cy="430887"/>
          </a:xfrm>
          <a:prstGeom prst="rect">
            <a:avLst/>
          </a:prstGeom>
          <a:noFill/>
        </p:spPr>
        <p:txBody>
          <a:bodyPr wrap="square" rtlCol="0">
            <a:spAutoFit/>
          </a:bodyPr>
          <a:lstStyle/>
          <a:p>
            <a:r>
              <a:rPr lang="fr-FR" sz="2200" b="1" dirty="0">
                <a:solidFill>
                  <a:srgbClr val="433683"/>
                </a:solidFill>
              </a:rPr>
              <a:t>4</a:t>
            </a:r>
            <a:r>
              <a:rPr lang="fr-FR" sz="2200" b="1" baseline="30000" dirty="0">
                <a:solidFill>
                  <a:srgbClr val="433683"/>
                </a:solidFill>
              </a:rPr>
              <a:t>e</a:t>
            </a:r>
            <a:r>
              <a:rPr lang="fr-FR" sz="2200" b="1" dirty="0">
                <a:solidFill>
                  <a:srgbClr val="433683"/>
                </a:solidFill>
              </a:rPr>
              <a:t> rendez-vous Technicien S&amp;R MUST Informatique / PSAD</a:t>
            </a:r>
          </a:p>
        </p:txBody>
      </p:sp>
      <p:sp>
        <p:nvSpPr>
          <p:cNvPr id="11" name="Rectangle 10"/>
          <p:cNvSpPr/>
          <p:nvPr/>
        </p:nvSpPr>
        <p:spPr>
          <a:xfrm>
            <a:off x="5150998" y="3153357"/>
            <a:ext cx="6890026" cy="2031325"/>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Installation du module SESAM-Vitale </a:t>
            </a:r>
          </a:p>
          <a:p>
            <a:pPr marL="285750" indent="-285750" algn="just">
              <a:buFont typeface="Arial" panose="020B0604020202020204" pitchFamily="34" charset="0"/>
              <a:buChar char="•"/>
            </a:pPr>
            <a:r>
              <a:rPr lang="fr-FR" dirty="0">
                <a:solidFill>
                  <a:srgbClr val="4D4D4D"/>
                </a:solidFill>
              </a:rPr>
              <a:t>Mise à jour du logiciel Must G5 + POSTGRESQL si besoin</a:t>
            </a:r>
          </a:p>
          <a:p>
            <a:pPr marL="285750" indent="-285750" algn="just">
              <a:buFont typeface="Arial" panose="020B0604020202020204" pitchFamily="34" charset="0"/>
              <a:buChar char="•"/>
            </a:pPr>
            <a:r>
              <a:rPr lang="fr-FR" dirty="0">
                <a:solidFill>
                  <a:srgbClr val="4D4D4D"/>
                </a:solidFill>
              </a:rPr>
              <a:t>Mise en place sauvegarde</a:t>
            </a:r>
          </a:p>
          <a:p>
            <a:pPr marL="285750" indent="-285750" algn="just">
              <a:buFont typeface="Arial" panose="020B0604020202020204" pitchFamily="34" charset="0"/>
              <a:buChar char="•"/>
            </a:pPr>
            <a:r>
              <a:rPr lang="fr-FR" dirty="0">
                <a:solidFill>
                  <a:srgbClr val="4D4D4D"/>
                </a:solidFill>
              </a:rPr>
              <a:t>Externalisation des documents</a:t>
            </a:r>
          </a:p>
          <a:p>
            <a:pPr marL="285750" indent="-285750" algn="just">
              <a:buFont typeface="Arial" panose="020B0604020202020204" pitchFamily="34" charset="0"/>
              <a:buChar char="•"/>
            </a:pPr>
            <a:r>
              <a:rPr lang="fr-FR" dirty="0">
                <a:solidFill>
                  <a:srgbClr val="4D4D4D"/>
                </a:solidFill>
              </a:rPr>
              <a:t>Préparation boite mail OVH</a:t>
            </a:r>
          </a:p>
          <a:p>
            <a:pPr marL="285750" indent="-285750" algn="just">
              <a:buFont typeface="Arial" panose="020B0604020202020204" pitchFamily="34" charset="0"/>
              <a:buChar char="•"/>
            </a:pPr>
            <a:r>
              <a:rPr lang="fr-FR" dirty="0">
                <a:solidFill>
                  <a:srgbClr val="4D4D4D"/>
                </a:solidFill>
              </a:rPr>
              <a:t>Paramétrages de X postes facturant </a:t>
            </a:r>
          </a:p>
          <a:p>
            <a:pPr marL="285750" indent="-285750" algn="just">
              <a:buFont typeface="Arial" panose="020B0604020202020204" pitchFamily="34" charset="0"/>
              <a:buChar char="•"/>
            </a:pPr>
            <a:r>
              <a:rPr lang="fr-FR" dirty="0">
                <a:solidFill>
                  <a:srgbClr val="4D4D4D"/>
                </a:solidFill>
              </a:rPr>
              <a:t>Installation de X lecteurs de cartes </a:t>
            </a:r>
            <a:r>
              <a:rPr lang="fr-FR" dirty="0" err="1">
                <a:solidFill>
                  <a:srgbClr val="4D4D4D"/>
                </a:solidFill>
              </a:rPr>
              <a:t>Liteo</a:t>
            </a:r>
            <a:r>
              <a:rPr lang="fr-FR" dirty="0">
                <a:solidFill>
                  <a:srgbClr val="4D4D4D"/>
                </a:solidFill>
              </a:rPr>
              <a:t> (pré-conf SESAM-Vitale)</a:t>
            </a:r>
          </a:p>
        </p:txBody>
      </p:sp>
      <p:pic>
        <p:nvPicPr>
          <p:cNvPr id="14" name="Image 13"/>
          <p:cNvPicPr>
            <a:picLocks noChangeAspect="1"/>
          </p:cNvPicPr>
          <p:nvPr/>
        </p:nvPicPr>
        <p:blipFill>
          <a:blip r:embed="rId3"/>
          <a:stretch>
            <a:fillRect/>
          </a:stretch>
        </p:blipFill>
        <p:spPr>
          <a:xfrm>
            <a:off x="4950973" y="2480439"/>
            <a:ext cx="200025" cy="2286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5" name="Image 4">
            <a:extLst>
              <a:ext uri="{FF2B5EF4-FFF2-40B4-BE49-F238E27FC236}">
                <a16:creationId xmlns:a16="http://schemas.microsoft.com/office/drawing/2014/main" id="{F70AB27A-6F3E-44B5-8A6C-A27430263F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14525" y="2889000"/>
            <a:ext cx="1080000" cy="1080000"/>
          </a:xfrm>
          <a:prstGeom prst="rect">
            <a:avLst/>
          </a:prstGeom>
        </p:spPr>
      </p:pic>
      <p:pic>
        <p:nvPicPr>
          <p:cNvPr id="16" name="Image 15">
            <a:extLst>
              <a:ext uri="{FF2B5EF4-FFF2-40B4-BE49-F238E27FC236}">
                <a16:creationId xmlns:a16="http://schemas.microsoft.com/office/drawing/2014/main" id="{DFE1503B-0107-4EC5-8F9C-1BFCBBD309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6328" y="1463451"/>
            <a:ext cx="720000" cy="720000"/>
          </a:xfrm>
          <a:prstGeom prst="rect">
            <a:avLst/>
          </a:prstGeom>
        </p:spPr>
      </p:pic>
    </p:spTree>
    <p:extLst>
      <p:ext uri="{BB962C8B-B14F-4D97-AF65-F5344CB8AC3E}">
        <p14:creationId xmlns:p14="http://schemas.microsoft.com/office/powerpoint/2010/main" val="2778414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6"/>
                                        </p:tgtEl>
                                      </p:cBhvr>
                                    </p:animEffect>
                                    <p:animScale>
                                      <p:cBhvr>
                                        <p:cTn id="12" dur="250" autoRev="1" fill="hold"/>
                                        <p:tgtEl>
                                          <p:spTgt spid="16"/>
                                        </p:tgtEl>
                                      </p:cBhvr>
                                      <p:by x="105000" y="105000"/>
                                    </p:animScale>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Préambule</a:t>
            </a:r>
          </a:p>
        </p:txBody>
      </p:sp>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sp>
        <p:nvSpPr>
          <p:cNvPr id="31" name="ZoneTexte 30">
            <a:extLst>
              <a:ext uri="{FF2B5EF4-FFF2-40B4-BE49-F238E27FC236}">
                <a16:creationId xmlns:a16="http://schemas.microsoft.com/office/drawing/2014/main" id="{A5CCDE47-981C-4DC6-843E-29B159C7E698}"/>
              </a:ext>
            </a:extLst>
          </p:cNvPr>
          <p:cNvSpPr txBox="1"/>
          <p:nvPr/>
        </p:nvSpPr>
        <p:spPr>
          <a:xfrm>
            <a:off x="4559870" y="1379173"/>
            <a:ext cx="3490268" cy="430887"/>
          </a:xfrm>
          <a:prstGeom prst="rect">
            <a:avLst/>
          </a:prstGeom>
          <a:noFill/>
        </p:spPr>
        <p:txBody>
          <a:bodyPr wrap="square" rtlCol="0">
            <a:spAutoFit/>
          </a:bodyPr>
          <a:lstStyle/>
          <a:p>
            <a:r>
              <a:rPr lang="fr-FR" sz="2200" b="1" dirty="0">
                <a:solidFill>
                  <a:srgbClr val="433683"/>
                </a:solidFill>
              </a:rPr>
              <a:t>SESAM-Vitale c’est quoi ? </a:t>
            </a:r>
          </a:p>
        </p:txBody>
      </p:sp>
      <p:pic>
        <p:nvPicPr>
          <p:cNvPr id="32" name="Image 31">
            <a:extLst>
              <a:ext uri="{FF2B5EF4-FFF2-40B4-BE49-F238E27FC236}">
                <a16:creationId xmlns:a16="http://schemas.microsoft.com/office/drawing/2014/main" id="{F909F353-6A9A-481D-8454-903E06AE050B}"/>
              </a:ext>
            </a:extLst>
          </p:cNvPr>
          <p:cNvPicPr>
            <a:picLocks noChangeAspect="1"/>
          </p:cNvPicPr>
          <p:nvPr/>
        </p:nvPicPr>
        <p:blipFill>
          <a:blip r:embed="rId4"/>
          <a:stretch>
            <a:fillRect/>
          </a:stretch>
        </p:blipFill>
        <p:spPr>
          <a:xfrm>
            <a:off x="4429434" y="1489285"/>
            <a:ext cx="200025" cy="228600"/>
          </a:xfrm>
          <a:prstGeom prst="rect">
            <a:avLst/>
          </a:prstGeom>
        </p:spPr>
      </p:pic>
      <p:sp>
        <p:nvSpPr>
          <p:cNvPr id="20" name="Rectangle 19">
            <a:extLst>
              <a:ext uri="{FF2B5EF4-FFF2-40B4-BE49-F238E27FC236}">
                <a16:creationId xmlns:a16="http://schemas.microsoft.com/office/drawing/2014/main" id="{75E875B9-15C4-4E4C-AEFE-C41F13533144}"/>
              </a:ext>
            </a:extLst>
          </p:cNvPr>
          <p:cNvSpPr/>
          <p:nvPr/>
        </p:nvSpPr>
        <p:spPr>
          <a:xfrm>
            <a:off x="5150997" y="2130516"/>
            <a:ext cx="6890026" cy="1754326"/>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Principes de base de SESAM-Vitale : la facturation SESAM-Vitale permet la dématérialisation des signatures des Professionnels de Santé et des patients au moment de la réalisation des Feuilles de Soins Électronique, FSE et des Demandes de Remboursement Électroniques, DRE. </a:t>
            </a:r>
            <a:r>
              <a:rPr lang="fr-FR" b="1" dirty="0">
                <a:solidFill>
                  <a:srgbClr val="4D4D4D"/>
                </a:solidFill>
              </a:rPr>
              <a:t>Donc, le Professionnel de Santé n’a plus besoin d’envoyer le </a:t>
            </a:r>
            <a:r>
              <a:rPr lang="fr-FR" b="1" dirty="0" err="1">
                <a:solidFill>
                  <a:srgbClr val="4D4D4D"/>
                </a:solidFill>
              </a:rPr>
              <a:t>Cerfa</a:t>
            </a:r>
            <a:r>
              <a:rPr lang="fr-FR" b="1" dirty="0">
                <a:solidFill>
                  <a:srgbClr val="4D4D4D"/>
                </a:solidFill>
              </a:rPr>
              <a:t> aux Régimes Obligatoires et Complémentaires.</a:t>
            </a:r>
          </a:p>
        </p:txBody>
      </p:sp>
      <p:pic>
        <p:nvPicPr>
          <p:cNvPr id="24" name="Image 23">
            <a:extLst>
              <a:ext uri="{FF2B5EF4-FFF2-40B4-BE49-F238E27FC236}">
                <a16:creationId xmlns:a16="http://schemas.microsoft.com/office/drawing/2014/main" id="{9E581271-1448-4B58-8292-CE276AD6B1A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734517" y="4071835"/>
            <a:ext cx="1440000" cy="976106"/>
          </a:xfrm>
          <a:prstGeom prst="rect">
            <a:avLst/>
          </a:prstGeom>
        </p:spPr>
      </p:pic>
      <p:sp>
        <p:nvSpPr>
          <p:cNvPr id="25" name="ZoneTexte 24">
            <a:extLst>
              <a:ext uri="{FF2B5EF4-FFF2-40B4-BE49-F238E27FC236}">
                <a16:creationId xmlns:a16="http://schemas.microsoft.com/office/drawing/2014/main" id="{74AB6DF0-0FC2-4AAC-9066-D15EE8F01CE9}"/>
              </a:ext>
            </a:extLst>
          </p:cNvPr>
          <p:cNvSpPr txBox="1"/>
          <p:nvPr/>
        </p:nvSpPr>
        <p:spPr>
          <a:xfrm>
            <a:off x="5794049" y="6531603"/>
            <a:ext cx="6578926" cy="369332"/>
          </a:xfrm>
          <a:prstGeom prst="rect">
            <a:avLst/>
          </a:prstGeom>
          <a:noFill/>
        </p:spPr>
        <p:txBody>
          <a:bodyPr wrap="square">
            <a:spAutoFit/>
          </a:bodyPr>
          <a:lstStyle/>
          <a:p>
            <a:r>
              <a:rPr lang="fr-FR" dirty="0">
                <a:hlinkClick r:id="rId6"/>
              </a:rPr>
              <a:t>https://www.mustinformatique.fr/agrement-sesam-vitale-et-scor/</a:t>
            </a:r>
            <a:endParaRPr lang="fr-FR" dirty="0"/>
          </a:p>
        </p:txBody>
      </p:sp>
      <p:pic>
        <p:nvPicPr>
          <p:cNvPr id="17" name="Image 16">
            <a:extLst>
              <a:ext uri="{FF2B5EF4-FFF2-40B4-BE49-F238E27FC236}">
                <a16:creationId xmlns:a16="http://schemas.microsoft.com/office/drawing/2014/main" id="{120D5C5C-4E6A-41AF-8A6C-DCBEC3D31D2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808576" y="2645908"/>
            <a:ext cx="1241716" cy="390254"/>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B47ED109-EFBF-41C1-BFDE-24015FCA6F23}"/>
              </a:ext>
            </a:extLst>
          </p:cNvPr>
          <p:cNvSpPr/>
          <p:nvPr/>
        </p:nvSpPr>
        <p:spPr>
          <a:xfrm>
            <a:off x="5221565" y="3957078"/>
            <a:ext cx="6890026" cy="1200329"/>
          </a:xfrm>
          <a:prstGeom prst="rect">
            <a:avLst/>
          </a:prstGeom>
        </p:spPr>
        <p:txBody>
          <a:bodyPr wrap="square">
            <a:spAutoFit/>
          </a:bodyPr>
          <a:lstStyle/>
          <a:p>
            <a:pPr marL="285750" indent="-285750" algn="just">
              <a:buFont typeface="Arial" panose="020B0604020202020204" pitchFamily="34" charset="0"/>
              <a:buChar char="•"/>
            </a:pPr>
            <a:endParaRPr lang="fr-FR" dirty="0">
              <a:solidFill>
                <a:srgbClr val="4D4D4D"/>
              </a:solidFill>
            </a:endParaRPr>
          </a:p>
          <a:p>
            <a:pPr marL="285750" indent="-285750" algn="just">
              <a:buFont typeface="Arial" panose="020B0604020202020204" pitchFamily="34" charset="0"/>
              <a:buChar char="•"/>
            </a:pPr>
            <a:r>
              <a:rPr lang="fr-FR" dirty="0">
                <a:solidFill>
                  <a:srgbClr val="4D4D4D"/>
                </a:solidFill>
              </a:rPr>
              <a:t>SCOR : </a:t>
            </a:r>
            <a:r>
              <a:rPr lang="fr-FR" b="1" dirty="0">
                <a:solidFill>
                  <a:srgbClr val="4D4D4D"/>
                </a:solidFill>
              </a:rPr>
              <a:t>la fonctionnalité SCOR permet aux Professionnels de Santé d'envoyer en télétransmission les pièces justificatives </a:t>
            </a:r>
            <a:r>
              <a:rPr lang="fr-FR" dirty="0">
                <a:solidFill>
                  <a:srgbClr val="4D4D4D"/>
                </a:solidFill>
              </a:rPr>
              <a:t>(ordonnance, DEP, DAP) aux caisses du Régime Obligatoire comme pour les FSE. </a:t>
            </a:r>
          </a:p>
        </p:txBody>
      </p:sp>
    </p:spTree>
    <p:extLst>
      <p:ext uri="{BB962C8B-B14F-4D97-AF65-F5344CB8AC3E}">
        <p14:creationId xmlns:p14="http://schemas.microsoft.com/office/powerpoint/2010/main" val="36555038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childTnLst>
                          </p:cTn>
                        </p:par>
                        <p:par>
                          <p:cTn id="19" fill="hold">
                            <p:stCondLst>
                              <p:cond delay="2500"/>
                            </p:stCondLst>
                            <p:childTnLst>
                              <p:par>
                                <p:cTn id="20" presetID="10" presetClass="entr" presetSubtype="0" fill="hold" nodeType="afterEffect">
                                  <p:stCondLst>
                                    <p:cond delay="4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50"/>
                                        <p:tgtEl>
                                          <p:spTgt spid="24"/>
                                        </p:tgtEl>
                                      </p:cBhvr>
                                    </p:animEffect>
                                  </p:childTnLst>
                                </p:cTn>
                              </p:par>
                            </p:childTnLst>
                          </p:cTn>
                        </p:par>
                        <p:par>
                          <p:cTn id="23" fill="hold">
                            <p:stCondLst>
                              <p:cond delay="7250"/>
                            </p:stCondLst>
                            <p:childTnLst>
                              <p:par>
                                <p:cTn id="24" presetID="10" presetClass="entr" presetSubtype="0" fill="hold" grpId="0" nodeType="afterEffect">
                                  <p:stCondLst>
                                    <p:cond delay="5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500"/>
                                        <p:tgtEl>
                                          <p:spTgt spid="14"/>
                                        </p:tgtEl>
                                      </p:cBhvr>
                                    </p:animEffect>
                                  </p:childTnLst>
                                </p:cTn>
                              </p:par>
                            </p:childTnLst>
                          </p:cTn>
                        </p:par>
                        <p:par>
                          <p:cTn id="27" fill="hold">
                            <p:stCondLst>
                              <p:cond delay="9250"/>
                            </p:stCondLst>
                            <p:childTnLst>
                              <p:par>
                                <p:cTn id="28" presetID="1" presetClass="entr" presetSubtype="0" fill="hold" grpId="0" nodeType="afterEffect">
                                  <p:stCondLst>
                                    <p:cond delay="2250"/>
                                  </p:stCondLst>
                                  <p:childTnLst>
                                    <p:set>
                                      <p:cBhvr>
                                        <p:cTn id="29" dur="1" fill="hold">
                                          <p:stCondLst>
                                            <p:cond delay="24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0" grpId="0"/>
      <p:bldP spid="25"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Bascule SESAM-Vitale</a:t>
            </a:r>
          </a:p>
        </p:txBody>
      </p:sp>
      <p:sp>
        <p:nvSpPr>
          <p:cNvPr id="9" name="ZoneTexte 8"/>
          <p:cNvSpPr txBox="1"/>
          <p:nvPr/>
        </p:nvSpPr>
        <p:spPr>
          <a:xfrm>
            <a:off x="5150997" y="2410073"/>
            <a:ext cx="6593328" cy="430887"/>
          </a:xfrm>
          <a:prstGeom prst="rect">
            <a:avLst/>
          </a:prstGeom>
          <a:noFill/>
        </p:spPr>
        <p:txBody>
          <a:bodyPr wrap="square" rtlCol="0">
            <a:spAutoFit/>
          </a:bodyPr>
          <a:lstStyle/>
          <a:p>
            <a:r>
              <a:rPr lang="fr-FR" sz="2200" b="1" dirty="0">
                <a:solidFill>
                  <a:srgbClr val="433683"/>
                </a:solidFill>
              </a:rPr>
              <a:t>5</a:t>
            </a:r>
            <a:r>
              <a:rPr lang="fr-FR" sz="2200" b="1" baseline="30000" dirty="0">
                <a:solidFill>
                  <a:srgbClr val="433683"/>
                </a:solidFill>
              </a:rPr>
              <a:t>e</a:t>
            </a:r>
            <a:r>
              <a:rPr lang="fr-FR" sz="2200" b="1" dirty="0">
                <a:solidFill>
                  <a:srgbClr val="433683"/>
                </a:solidFill>
              </a:rPr>
              <a:t> session Consultant MUST Informatique / PSAD</a:t>
            </a:r>
          </a:p>
        </p:txBody>
      </p:sp>
      <p:sp>
        <p:nvSpPr>
          <p:cNvPr id="11" name="Rectangle 10"/>
          <p:cNvSpPr/>
          <p:nvPr/>
        </p:nvSpPr>
        <p:spPr>
          <a:xfrm>
            <a:off x="5150998" y="3153357"/>
            <a:ext cx="6890026" cy="3139321"/>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Passage en SESAM-Vitale : </a:t>
            </a:r>
          </a:p>
          <a:p>
            <a:pPr marL="742950" lvl="1" indent="-285750">
              <a:buFont typeface="Arial" panose="020B0604020202020204" pitchFamily="34" charset="0"/>
              <a:buChar char="•"/>
            </a:pPr>
            <a:r>
              <a:rPr lang="fr-FR" dirty="0">
                <a:solidFill>
                  <a:srgbClr val="4D4D4D"/>
                </a:solidFill>
              </a:rPr>
              <a:t>Le Consultant passe un ensemble de requêtes avec vous et renseigne les derniers paramètres nécessaire au passage en SESAM-Vitale :</a:t>
            </a:r>
          </a:p>
          <a:p>
            <a:pPr marL="1200150" lvl="2" indent="-285750">
              <a:buFont typeface="Arial" panose="020B0604020202020204" pitchFamily="34" charset="0"/>
              <a:buChar char="•"/>
            </a:pPr>
            <a:r>
              <a:rPr lang="fr-FR" dirty="0">
                <a:solidFill>
                  <a:srgbClr val="4D4D4D"/>
                </a:solidFill>
              </a:rPr>
              <a:t>Contrôle du restant à facturer et télétransmettre de l’ancien contexte pour traitement à venir. </a:t>
            </a:r>
          </a:p>
          <a:p>
            <a:pPr marL="1200150" lvl="2" indent="-285750">
              <a:buFont typeface="Arial" panose="020B0604020202020204" pitchFamily="34" charset="0"/>
              <a:buChar char="•"/>
            </a:pPr>
            <a:r>
              <a:rPr lang="fr-FR" dirty="0">
                <a:solidFill>
                  <a:srgbClr val="4D4D4D"/>
                </a:solidFill>
              </a:rPr>
              <a:t>Paramétrage du contexte de télétransmission avec la boîte OVH qui vous a été fournie à l’obtention de votre contrat. </a:t>
            </a:r>
          </a:p>
          <a:p>
            <a:pPr marL="1200150" lvl="2" indent="-285750">
              <a:buFont typeface="Arial" panose="020B0604020202020204" pitchFamily="34" charset="0"/>
              <a:buChar char="•"/>
            </a:pPr>
            <a:r>
              <a:rPr lang="fr-FR" dirty="0">
                <a:solidFill>
                  <a:srgbClr val="4D4D4D"/>
                </a:solidFill>
              </a:rPr>
              <a:t>Mise à jour des LPP, des centres payeurs. </a:t>
            </a:r>
          </a:p>
          <a:p>
            <a:pPr marL="1200150" lvl="2" indent="-285750">
              <a:buFont typeface="Arial" panose="020B0604020202020204" pitchFamily="34" charset="0"/>
              <a:buChar char="•"/>
            </a:pPr>
            <a:r>
              <a:rPr lang="fr-FR" dirty="0">
                <a:solidFill>
                  <a:srgbClr val="4D4D4D"/>
                </a:solidFill>
              </a:rPr>
              <a:t>Requêtes de transformation des renseignements de l’ancien contexte dans le nouveau. </a:t>
            </a:r>
          </a:p>
        </p:txBody>
      </p:sp>
      <p:pic>
        <p:nvPicPr>
          <p:cNvPr id="14" name="Image 13"/>
          <p:cNvPicPr>
            <a:picLocks noChangeAspect="1"/>
          </p:cNvPicPr>
          <p:nvPr/>
        </p:nvPicPr>
        <p:blipFill>
          <a:blip r:embed="rId3"/>
          <a:stretch>
            <a:fillRect/>
          </a:stretch>
        </p:blipFill>
        <p:spPr>
          <a:xfrm>
            <a:off x="4950973" y="2480439"/>
            <a:ext cx="200025" cy="2286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5" name="Image 4">
            <a:extLst>
              <a:ext uri="{FF2B5EF4-FFF2-40B4-BE49-F238E27FC236}">
                <a16:creationId xmlns:a16="http://schemas.microsoft.com/office/drawing/2014/main" id="{F70AB27A-6F3E-44B5-8A6C-A27430263F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14525" y="2889000"/>
            <a:ext cx="1080000" cy="1080000"/>
          </a:xfrm>
          <a:prstGeom prst="rect">
            <a:avLst/>
          </a:prstGeom>
        </p:spPr>
      </p:pic>
      <p:sp>
        <p:nvSpPr>
          <p:cNvPr id="10" name="ZoneTexte 9">
            <a:extLst>
              <a:ext uri="{FF2B5EF4-FFF2-40B4-BE49-F238E27FC236}">
                <a16:creationId xmlns:a16="http://schemas.microsoft.com/office/drawing/2014/main" id="{3BAEC6D7-C256-4762-91F5-82A09CDD1414}"/>
              </a:ext>
            </a:extLst>
          </p:cNvPr>
          <p:cNvSpPr txBox="1"/>
          <p:nvPr/>
        </p:nvSpPr>
        <p:spPr>
          <a:xfrm>
            <a:off x="9605473" y="6351047"/>
            <a:ext cx="2435552" cy="369332"/>
          </a:xfrm>
          <a:prstGeom prst="rect">
            <a:avLst/>
          </a:prstGeom>
          <a:noFill/>
        </p:spPr>
        <p:txBody>
          <a:bodyPr wrap="square">
            <a:spAutoFit/>
          </a:bodyPr>
          <a:lstStyle/>
          <a:p>
            <a:r>
              <a:rPr lang="fr-FR" b="1" dirty="0">
                <a:solidFill>
                  <a:srgbClr val="FF0000"/>
                </a:solidFill>
              </a:rPr>
              <a:t>pas de retour possible !</a:t>
            </a:r>
          </a:p>
        </p:txBody>
      </p:sp>
      <p:pic>
        <p:nvPicPr>
          <p:cNvPr id="13" name="Image 12">
            <a:extLst>
              <a:ext uri="{FF2B5EF4-FFF2-40B4-BE49-F238E27FC236}">
                <a16:creationId xmlns:a16="http://schemas.microsoft.com/office/drawing/2014/main" id="{8C79E472-82F9-4BF5-A9A4-B0310069B7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6328" y="1463451"/>
            <a:ext cx="720000" cy="720000"/>
          </a:xfrm>
          <a:prstGeom prst="rect">
            <a:avLst/>
          </a:prstGeom>
        </p:spPr>
      </p:pic>
    </p:spTree>
    <p:extLst>
      <p:ext uri="{BB962C8B-B14F-4D97-AF65-F5344CB8AC3E}">
        <p14:creationId xmlns:p14="http://schemas.microsoft.com/office/powerpoint/2010/main" val="28935531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000"/>
                            </p:stCondLst>
                            <p:childTnLst>
                              <p:par>
                                <p:cTn id="25" presetID="10" presetClass="entr" presetSubtype="0" fill="hold" grpId="0" nodeType="afterEffect">
                                  <p:stCondLst>
                                    <p:cond delay="7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Bascule SESAM-Vitale</a:t>
            </a:r>
          </a:p>
        </p:txBody>
      </p:sp>
      <p:sp>
        <p:nvSpPr>
          <p:cNvPr id="9" name="ZoneTexte 8"/>
          <p:cNvSpPr txBox="1"/>
          <p:nvPr/>
        </p:nvSpPr>
        <p:spPr>
          <a:xfrm>
            <a:off x="5150997" y="1478580"/>
            <a:ext cx="6593328" cy="430887"/>
          </a:xfrm>
          <a:prstGeom prst="rect">
            <a:avLst/>
          </a:prstGeom>
          <a:noFill/>
        </p:spPr>
        <p:txBody>
          <a:bodyPr wrap="square" rtlCol="0">
            <a:spAutoFit/>
          </a:bodyPr>
          <a:lstStyle/>
          <a:p>
            <a:r>
              <a:rPr lang="fr-FR" sz="2200" b="1" dirty="0">
                <a:solidFill>
                  <a:srgbClr val="433683"/>
                </a:solidFill>
              </a:rPr>
              <a:t>5</a:t>
            </a:r>
            <a:r>
              <a:rPr lang="fr-FR" sz="2200" b="1" baseline="30000" dirty="0">
                <a:solidFill>
                  <a:srgbClr val="433683"/>
                </a:solidFill>
              </a:rPr>
              <a:t>e</a:t>
            </a:r>
            <a:r>
              <a:rPr lang="fr-FR" sz="2200" b="1" dirty="0">
                <a:solidFill>
                  <a:srgbClr val="433683"/>
                </a:solidFill>
              </a:rPr>
              <a:t> session Consultant MUST Informatique / PSAD</a:t>
            </a:r>
          </a:p>
        </p:txBody>
      </p:sp>
      <p:sp>
        <p:nvSpPr>
          <p:cNvPr id="11" name="Rectangle 10"/>
          <p:cNvSpPr/>
          <p:nvPr/>
        </p:nvSpPr>
        <p:spPr>
          <a:xfrm>
            <a:off x="5150998" y="2221864"/>
            <a:ext cx="6890026" cy="646331"/>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Formation socle SESAM-Vitale, le Consultant explique les points essentiels du quotidien qui suit votre passage en SESAM-Vitale : </a:t>
            </a:r>
          </a:p>
        </p:txBody>
      </p:sp>
      <p:pic>
        <p:nvPicPr>
          <p:cNvPr id="14" name="Image 13"/>
          <p:cNvPicPr>
            <a:picLocks noChangeAspect="1"/>
          </p:cNvPicPr>
          <p:nvPr/>
        </p:nvPicPr>
        <p:blipFill>
          <a:blip r:embed="rId3"/>
          <a:stretch>
            <a:fillRect/>
          </a:stretch>
        </p:blipFill>
        <p:spPr>
          <a:xfrm>
            <a:off x="4950973" y="1548946"/>
            <a:ext cx="200025" cy="2286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5" name="Image 4">
            <a:extLst>
              <a:ext uri="{FF2B5EF4-FFF2-40B4-BE49-F238E27FC236}">
                <a16:creationId xmlns:a16="http://schemas.microsoft.com/office/drawing/2014/main" id="{F70AB27A-6F3E-44B5-8A6C-A27430263F6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4525" y="1957507"/>
            <a:ext cx="1080000" cy="1080000"/>
          </a:xfrm>
          <a:prstGeom prst="rect">
            <a:avLst/>
          </a:prstGeom>
        </p:spPr>
      </p:pic>
      <p:sp>
        <p:nvSpPr>
          <p:cNvPr id="10" name="Rectangle 9">
            <a:extLst>
              <a:ext uri="{FF2B5EF4-FFF2-40B4-BE49-F238E27FC236}">
                <a16:creationId xmlns:a16="http://schemas.microsoft.com/office/drawing/2014/main" id="{0A5280B0-0988-4248-A2F5-9AAC82FB94C5}"/>
              </a:ext>
            </a:extLst>
          </p:cNvPr>
          <p:cNvSpPr/>
          <p:nvPr/>
        </p:nvSpPr>
        <p:spPr>
          <a:xfrm>
            <a:off x="5150997" y="3591848"/>
            <a:ext cx="6890026" cy="2862322"/>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Création / modification des fiches clients : </a:t>
            </a:r>
          </a:p>
          <a:p>
            <a:pPr marL="742950" lvl="1" indent="-285750" algn="just">
              <a:buFont typeface="Arial" panose="020B0604020202020204" pitchFamily="34" charset="0"/>
              <a:buChar char="•"/>
            </a:pPr>
            <a:r>
              <a:rPr lang="fr-FR" dirty="0">
                <a:solidFill>
                  <a:srgbClr val="4D4D4D"/>
                </a:solidFill>
              </a:rPr>
              <a:t>Nouvelle gestion des AMC, </a:t>
            </a:r>
          </a:p>
          <a:p>
            <a:pPr marL="742950" lvl="1" indent="-285750" algn="just">
              <a:buFont typeface="Arial" panose="020B0604020202020204" pitchFamily="34" charset="0"/>
              <a:buChar char="•"/>
            </a:pPr>
            <a:r>
              <a:rPr lang="fr-FR" dirty="0">
                <a:solidFill>
                  <a:srgbClr val="4D4D4D"/>
                </a:solidFill>
              </a:rPr>
              <a:t>Nouvelle gestion des couvertures, </a:t>
            </a:r>
          </a:p>
          <a:p>
            <a:pPr marL="742950" lvl="1" indent="-285750" algn="just">
              <a:buFont typeface="Arial" panose="020B0604020202020204" pitchFamily="34" charset="0"/>
              <a:buChar char="•"/>
            </a:pPr>
            <a:r>
              <a:rPr lang="fr-FR" dirty="0">
                <a:solidFill>
                  <a:srgbClr val="4D4D4D"/>
                </a:solidFill>
              </a:rPr>
              <a:t>Intégration d’</a:t>
            </a:r>
            <a:r>
              <a:rPr lang="fr-FR" dirty="0" err="1">
                <a:solidFill>
                  <a:srgbClr val="4D4D4D"/>
                </a:solidFill>
              </a:rPr>
              <a:t>ADRi</a:t>
            </a:r>
            <a:r>
              <a:rPr lang="fr-FR" dirty="0">
                <a:solidFill>
                  <a:srgbClr val="4D4D4D"/>
                </a:solidFill>
              </a:rPr>
              <a:t>, </a:t>
            </a:r>
          </a:p>
          <a:p>
            <a:pPr marL="285750" indent="-285750" algn="just">
              <a:buFont typeface="Arial" panose="020B0604020202020204" pitchFamily="34" charset="0"/>
              <a:buChar char="•"/>
            </a:pPr>
            <a:r>
              <a:rPr lang="fr-FR" dirty="0">
                <a:solidFill>
                  <a:srgbClr val="4D4D4D"/>
                </a:solidFill>
              </a:rPr>
              <a:t>Création / modification des fiches prescripteurs :</a:t>
            </a:r>
          </a:p>
          <a:p>
            <a:pPr marL="285750" indent="-285750" algn="just">
              <a:buFont typeface="Arial" panose="020B0604020202020204" pitchFamily="34" charset="0"/>
              <a:buChar char="•"/>
            </a:pPr>
            <a:r>
              <a:rPr lang="fr-FR" dirty="0">
                <a:solidFill>
                  <a:srgbClr val="4D4D4D"/>
                </a:solidFill>
              </a:rPr>
              <a:t>Création/ modification des dossiers :</a:t>
            </a:r>
          </a:p>
          <a:p>
            <a:pPr marL="742950" lvl="1" indent="-285750" algn="just">
              <a:buFont typeface="Arial" panose="020B0604020202020204" pitchFamily="34" charset="0"/>
              <a:buChar char="•"/>
            </a:pPr>
            <a:r>
              <a:rPr lang="fr-FR" dirty="0">
                <a:solidFill>
                  <a:srgbClr val="4D4D4D"/>
                </a:solidFill>
              </a:rPr>
              <a:t>Intégration des pièces jointes dans le dossier (scannées ou récupérées sur le serveur) au format SCOR (format SESAM-Vitale). </a:t>
            </a:r>
          </a:p>
          <a:p>
            <a:pPr marL="742950" lvl="1" indent="-285750" algn="just">
              <a:buFont typeface="Arial" panose="020B0604020202020204" pitchFamily="34" charset="0"/>
              <a:buChar char="•"/>
            </a:pPr>
            <a:r>
              <a:rPr lang="fr-FR" dirty="0">
                <a:solidFill>
                  <a:srgbClr val="4D4D4D"/>
                </a:solidFill>
              </a:rPr>
              <a:t>Contrôles des dossiers visant à être facturés en SESAM-Vitale. </a:t>
            </a:r>
          </a:p>
        </p:txBody>
      </p:sp>
      <p:pic>
        <p:nvPicPr>
          <p:cNvPr id="12" name="Image 11">
            <a:extLst>
              <a:ext uri="{FF2B5EF4-FFF2-40B4-BE49-F238E27FC236}">
                <a16:creationId xmlns:a16="http://schemas.microsoft.com/office/drawing/2014/main" id="{E6203919-E380-44B6-A8F3-972F3F73D3D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814525" y="3532682"/>
            <a:ext cx="1080000" cy="1080000"/>
          </a:xfrm>
          <a:prstGeom prst="rect">
            <a:avLst/>
          </a:prstGeom>
        </p:spPr>
      </p:pic>
      <p:pic>
        <p:nvPicPr>
          <p:cNvPr id="16" name="Image 15">
            <a:extLst>
              <a:ext uri="{FF2B5EF4-FFF2-40B4-BE49-F238E27FC236}">
                <a16:creationId xmlns:a16="http://schemas.microsoft.com/office/drawing/2014/main" id="{BC7EA794-0CBD-4CF4-B335-56ADD0AC53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6328" y="1463451"/>
            <a:ext cx="720000" cy="720000"/>
          </a:xfrm>
          <a:prstGeom prst="rect">
            <a:avLst/>
          </a:prstGeom>
        </p:spPr>
      </p:pic>
    </p:spTree>
    <p:extLst>
      <p:ext uri="{BB962C8B-B14F-4D97-AF65-F5344CB8AC3E}">
        <p14:creationId xmlns:p14="http://schemas.microsoft.com/office/powerpoint/2010/main" val="42249916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000"/>
                            </p:stCondLst>
                            <p:childTnLst>
                              <p:par>
                                <p:cTn id="25" presetID="10" presetClass="entr" presetSubtype="0" fill="hold" nodeType="afterEffect">
                                  <p:stCondLst>
                                    <p:cond delay="15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Bascule SESAM-Vitale</a:t>
            </a:r>
          </a:p>
        </p:txBody>
      </p:sp>
      <p:sp>
        <p:nvSpPr>
          <p:cNvPr id="9" name="ZoneTexte 8"/>
          <p:cNvSpPr txBox="1"/>
          <p:nvPr/>
        </p:nvSpPr>
        <p:spPr>
          <a:xfrm>
            <a:off x="5150997" y="1478580"/>
            <a:ext cx="6593328" cy="430887"/>
          </a:xfrm>
          <a:prstGeom prst="rect">
            <a:avLst/>
          </a:prstGeom>
          <a:noFill/>
        </p:spPr>
        <p:txBody>
          <a:bodyPr wrap="square" rtlCol="0">
            <a:spAutoFit/>
          </a:bodyPr>
          <a:lstStyle/>
          <a:p>
            <a:r>
              <a:rPr lang="fr-FR" sz="2200" b="1" dirty="0">
                <a:solidFill>
                  <a:srgbClr val="433683"/>
                </a:solidFill>
              </a:rPr>
              <a:t>5</a:t>
            </a:r>
            <a:r>
              <a:rPr lang="fr-FR" sz="2200" b="1" baseline="30000" dirty="0">
                <a:solidFill>
                  <a:srgbClr val="433683"/>
                </a:solidFill>
              </a:rPr>
              <a:t>e</a:t>
            </a:r>
            <a:r>
              <a:rPr lang="fr-FR" sz="2200" b="1" dirty="0">
                <a:solidFill>
                  <a:srgbClr val="433683"/>
                </a:solidFill>
              </a:rPr>
              <a:t> session Consultant MUST Informatique / PSAD</a:t>
            </a:r>
          </a:p>
        </p:txBody>
      </p:sp>
      <p:pic>
        <p:nvPicPr>
          <p:cNvPr id="14" name="Image 13"/>
          <p:cNvPicPr>
            <a:picLocks noChangeAspect="1"/>
          </p:cNvPicPr>
          <p:nvPr/>
        </p:nvPicPr>
        <p:blipFill>
          <a:blip r:embed="rId3"/>
          <a:stretch>
            <a:fillRect/>
          </a:stretch>
        </p:blipFill>
        <p:spPr>
          <a:xfrm>
            <a:off x="4950973" y="1548946"/>
            <a:ext cx="200025" cy="2286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sp>
        <p:nvSpPr>
          <p:cNvPr id="10" name="Rectangle 9">
            <a:extLst>
              <a:ext uri="{FF2B5EF4-FFF2-40B4-BE49-F238E27FC236}">
                <a16:creationId xmlns:a16="http://schemas.microsoft.com/office/drawing/2014/main" id="{0A5280B0-0988-4248-A2F5-9AAC82FB94C5}"/>
              </a:ext>
            </a:extLst>
          </p:cNvPr>
          <p:cNvSpPr/>
          <p:nvPr/>
        </p:nvSpPr>
        <p:spPr>
          <a:xfrm>
            <a:off x="5150997" y="2130516"/>
            <a:ext cx="6890026" cy="1200329"/>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Facturation en SESAM-Vitale:</a:t>
            </a:r>
          </a:p>
          <a:p>
            <a:pPr marL="742950" lvl="1" indent="-285750">
              <a:buFont typeface="Arial" panose="020B0604020202020204" pitchFamily="34" charset="0"/>
              <a:buChar char="•"/>
            </a:pPr>
            <a:r>
              <a:rPr lang="fr-FR" dirty="0">
                <a:solidFill>
                  <a:srgbClr val="4D4D4D"/>
                </a:solidFill>
              </a:rPr>
              <a:t>Gestion des Pièces jointes. </a:t>
            </a:r>
          </a:p>
          <a:p>
            <a:pPr marL="742950" lvl="1" indent="-285750">
              <a:buFont typeface="Arial" panose="020B0604020202020204" pitchFamily="34" charset="0"/>
              <a:buChar char="•"/>
            </a:pPr>
            <a:r>
              <a:rPr lang="fr-FR" dirty="0">
                <a:solidFill>
                  <a:srgbClr val="4D4D4D"/>
                </a:solidFill>
              </a:rPr>
              <a:t>Contrôles des informations avant sécurisation et télétransmission. </a:t>
            </a:r>
          </a:p>
        </p:txBody>
      </p:sp>
      <p:pic>
        <p:nvPicPr>
          <p:cNvPr id="12" name="Image 11">
            <a:extLst>
              <a:ext uri="{FF2B5EF4-FFF2-40B4-BE49-F238E27FC236}">
                <a16:creationId xmlns:a16="http://schemas.microsoft.com/office/drawing/2014/main" id="{E6203919-E380-44B6-A8F3-972F3F73D3D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14525" y="2071350"/>
            <a:ext cx="1080000" cy="1080000"/>
          </a:xfrm>
          <a:prstGeom prst="rect">
            <a:avLst/>
          </a:prstGeom>
        </p:spPr>
      </p:pic>
      <p:sp>
        <p:nvSpPr>
          <p:cNvPr id="13" name="ZoneTexte 12">
            <a:extLst>
              <a:ext uri="{FF2B5EF4-FFF2-40B4-BE49-F238E27FC236}">
                <a16:creationId xmlns:a16="http://schemas.microsoft.com/office/drawing/2014/main" id="{8BE7C994-3FCB-4A4B-B438-2E4DB22226FA}"/>
              </a:ext>
            </a:extLst>
          </p:cNvPr>
          <p:cNvSpPr txBox="1"/>
          <p:nvPr/>
        </p:nvSpPr>
        <p:spPr>
          <a:xfrm>
            <a:off x="4736573" y="3554144"/>
            <a:ext cx="6148698" cy="646331"/>
          </a:xfrm>
          <a:prstGeom prst="rect">
            <a:avLst/>
          </a:prstGeom>
          <a:noFill/>
        </p:spPr>
        <p:txBody>
          <a:bodyPr wrap="square">
            <a:spAutoFit/>
          </a:bodyPr>
          <a:lstStyle/>
          <a:p>
            <a:pPr marL="742950" lvl="1" indent="-285750">
              <a:buFont typeface="Arial" panose="020B0604020202020204" pitchFamily="34" charset="0"/>
              <a:buChar char="•"/>
            </a:pPr>
            <a:r>
              <a:rPr lang="fr-FR" dirty="0">
                <a:solidFill>
                  <a:srgbClr val="4D4D4D"/>
                </a:solidFill>
              </a:rPr>
              <a:t>Intégration de la nouvelle procédure de sécurisation post facturation. </a:t>
            </a:r>
          </a:p>
        </p:txBody>
      </p:sp>
      <p:pic>
        <p:nvPicPr>
          <p:cNvPr id="16" name="Image 15">
            <a:extLst>
              <a:ext uri="{FF2B5EF4-FFF2-40B4-BE49-F238E27FC236}">
                <a16:creationId xmlns:a16="http://schemas.microsoft.com/office/drawing/2014/main" id="{0E209840-25FF-4AE2-ADA8-816ADF69ADE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814525" y="3429000"/>
            <a:ext cx="1080000" cy="1080000"/>
          </a:xfrm>
          <a:prstGeom prst="rect">
            <a:avLst/>
          </a:prstGeom>
        </p:spPr>
      </p:pic>
      <p:sp>
        <p:nvSpPr>
          <p:cNvPr id="17" name="ZoneTexte 16">
            <a:extLst>
              <a:ext uri="{FF2B5EF4-FFF2-40B4-BE49-F238E27FC236}">
                <a16:creationId xmlns:a16="http://schemas.microsoft.com/office/drawing/2014/main" id="{4B29188C-2AB5-4F16-93FC-2F93A2A9A27D}"/>
              </a:ext>
            </a:extLst>
          </p:cNvPr>
          <p:cNvSpPr txBox="1"/>
          <p:nvPr/>
        </p:nvSpPr>
        <p:spPr>
          <a:xfrm>
            <a:off x="5965743" y="4122815"/>
            <a:ext cx="6148698" cy="1200329"/>
          </a:xfrm>
          <a:prstGeom prst="rect">
            <a:avLst/>
          </a:prstGeom>
          <a:noFill/>
        </p:spPr>
        <p:txBody>
          <a:bodyPr wrap="square">
            <a:spAutoFit/>
          </a:bodyPr>
          <a:lstStyle/>
          <a:p>
            <a:pPr marL="742950" lvl="1" indent="-285750">
              <a:buFont typeface="Arial" panose="020B0604020202020204" pitchFamily="34" charset="0"/>
              <a:buChar char="•"/>
            </a:pPr>
            <a:r>
              <a:rPr lang="fr-FR" dirty="0">
                <a:solidFill>
                  <a:srgbClr val="4D4D4D"/>
                </a:solidFill>
              </a:rPr>
              <a:t>La facturation automatique sera effectuée hebdomadairement de façon à réduire le nombre de factures à sécuriser et télétransmettre et permettra un temps de traitement réduit et adapté. </a:t>
            </a:r>
          </a:p>
        </p:txBody>
      </p:sp>
      <p:pic>
        <p:nvPicPr>
          <p:cNvPr id="18" name="Image 17">
            <a:extLst>
              <a:ext uri="{FF2B5EF4-FFF2-40B4-BE49-F238E27FC236}">
                <a16:creationId xmlns:a16="http://schemas.microsoft.com/office/drawing/2014/main" id="{76F28D86-006F-419D-945A-22419505880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814525" y="5011672"/>
            <a:ext cx="1080000" cy="1080000"/>
          </a:xfrm>
          <a:prstGeom prst="rect">
            <a:avLst/>
          </a:prstGeom>
        </p:spPr>
      </p:pic>
      <p:sp>
        <p:nvSpPr>
          <p:cNvPr id="20" name="ZoneTexte 19">
            <a:extLst>
              <a:ext uri="{FF2B5EF4-FFF2-40B4-BE49-F238E27FC236}">
                <a16:creationId xmlns:a16="http://schemas.microsoft.com/office/drawing/2014/main" id="{F95708EB-4F7A-4B32-96E6-645AE46F7D8F}"/>
              </a:ext>
            </a:extLst>
          </p:cNvPr>
          <p:cNvSpPr txBox="1"/>
          <p:nvPr/>
        </p:nvSpPr>
        <p:spPr>
          <a:xfrm>
            <a:off x="4737352" y="5369477"/>
            <a:ext cx="6148698" cy="646331"/>
          </a:xfrm>
          <a:prstGeom prst="rect">
            <a:avLst/>
          </a:prstGeom>
          <a:noFill/>
        </p:spPr>
        <p:txBody>
          <a:bodyPr wrap="square">
            <a:spAutoFit/>
          </a:bodyPr>
          <a:lstStyle/>
          <a:p>
            <a:pPr marL="742950" lvl="1" indent="-285750">
              <a:buFont typeface="Arial" panose="020B0604020202020204" pitchFamily="34" charset="0"/>
              <a:buChar char="•"/>
            </a:pPr>
            <a:r>
              <a:rPr lang="fr-FR" dirty="0">
                <a:solidFill>
                  <a:srgbClr val="4D4D4D"/>
                </a:solidFill>
              </a:rPr>
              <a:t>Apprentissage de la nouvelle procédure de télétransmission et des contrôles. </a:t>
            </a:r>
          </a:p>
        </p:txBody>
      </p:sp>
      <p:sp>
        <p:nvSpPr>
          <p:cNvPr id="21" name="ZoneTexte 20">
            <a:extLst>
              <a:ext uri="{FF2B5EF4-FFF2-40B4-BE49-F238E27FC236}">
                <a16:creationId xmlns:a16="http://schemas.microsoft.com/office/drawing/2014/main" id="{C001CC8A-FD64-46A9-9DEB-B30C0B2BC9A5}"/>
              </a:ext>
            </a:extLst>
          </p:cNvPr>
          <p:cNvSpPr txBox="1"/>
          <p:nvPr/>
        </p:nvSpPr>
        <p:spPr>
          <a:xfrm>
            <a:off x="6032474" y="5973604"/>
            <a:ext cx="6148698" cy="646331"/>
          </a:xfrm>
          <a:prstGeom prst="rect">
            <a:avLst/>
          </a:prstGeom>
          <a:noFill/>
        </p:spPr>
        <p:txBody>
          <a:bodyPr wrap="square">
            <a:spAutoFit/>
          </a:bodyPr>
          <a:lstStyle/>
          <a:p>
            <a:pPr marL="742950" lvl="1" indent="-285750">
              <a:buFont typeface="Arial" panose="020B0604020202020204" pitchFamily="34" charset="0"/>
              <a:buChar char="•"/>
            </a:pPr>
            <a:r>
              <a:rPr lang="fr-FR" dirty="0">
                <a:solidFill>
                  <a:srgbClr val="4D4D4D"/>
                </a:solidFill>
              </a:rPr>
              <a:t>La télétransmission sera effectuée tous les jours pour un fonctionnement optimal.</a:t>
            </a:r>
          </a:p>
        </p:txBody>
      </p:sp>
      <p:pic>
        <p:nvPicPr>
          <p:cNvPr id="23" name="Image 22">
            <a:extLst>
              <a:ext uri="{FF2B5EF4-FFF2-40B4-BE49-F238E27FC236}">
                <a16:creationId xmlns:a16="http://schemas.microsoft.com/office/drawing/2014/main" id="{3824A307-3E0A-4EE6-BB72-7091C873CE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5156" y="1476120"/>
            <a:ext cx="720000" cy="720000"/>
          </a:xfrm>
          <a:prstGeom prst="rect">
            <a:avLst/>
          </a:prstGeom>
        </p:spPr>
      </p:pic>
    </p:spTree>
    <p:extLst>
      <p:ext uri="{BB962C8B-B14F-4D97-AF65-F5344CB8AC3E}">
        <p14:creationId xmlns:p14="http://schemas.microsoft.com/office/powerpoint/2010/main" val="41388791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000"/>
                            </p:stCondLst>
                            <p:childTnLst>
                              <p:par>
                                <p:cTn id="25" presetID="10" presetClass="entr" presetSubtype="0" fill="hold" nodeType="afterEffect">
                                  <p:stCondLst>
                                    <p:cond delay="25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5500"/>
                            </p:stCondLst>
                            <p:childTnLst>
                              <p:par>
                                <p:cTn id="33" presetID="10" presetClass="entr" presetSubtype="0" fill="hold" grpId="0" nodeType="afterEffect">
                                  <p:stCondLst>
                                    <p:cond delay="1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7500"/>
                            </p:stCondLst>
                            <p:childTnLst>
                              <p:par>
                                <p:cTn id="37" presetID="10" presetClass="entr" presetSubtype="0" fill="hold" nodeType="afterEffect">
                                  <p:stCondLst>
                                    <p:cond delay="30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110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11500"/>
                            </p:stCondLst>
                            <p:childTnLst>
                              <p:par>
                                <p:cTn id="45" presetID="10" presetClass="entr" presetSubtype="0" fill="hold" grpId="0" nodeType="afterEffect">
                                  <p:stCondLst>
                                    <p:cond delay="15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7"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Bascule SESAM-Vitale</a:t>
            </a:r>
          </a:p>
        </p:txBody>
      </p:sp>
      <p:sp>
        <p:nvSpPr>
          <p:cNvPr id="9" name="ZoneTexte 8"/>
          <p:cNvSpPr txBox="1"/>
          <p:nvPr/>
        </p:nvSpPr>
        <p:spPr>
          <a:xfrm>
            <a:off x="5150997" y="1478580"/>
            <a:ext cx="6593328" cy="430887"/>
          </a:xfrm>
          <a:prstGeom prst="rect">
            <a:avLst/>
          </a:prstGeom>
          <a:noFill/>
        </p:spPr>
        <p:txBody>
          <a:bodyPr wrap="square" rtlCol="0">
            <a:spAutoFit/>
          </a:bodyPr>
          <a:lstStyle/>
          <a:p>
            <a:r>
              <a:rPr lang="fr-FR" sz="2200" b="1" dirty="0">
                <a:solidFill>
                  <a:srgbClr val="433683"/>
                </a:solidFill>
              </a:rPr>
              <a:t>5</a:t>
            </a:r>
            <a:r>
              <a:rPr lang="fr-FR" sz="2200" b="1" baseline="30000" dirty="0">
                <a:solidFill>
                  <a:srgbClr val="433683"/>
                </a:solidFill>
              </a:rPr>
              <a:t>e</a:t>
            </a:r>
            <a:r>
              <a:rPr lang="fr-FR" sz="2200" b="1" dirty="0">
                <a:solidFill>
                  <a:srgbClr val="433683"/>
                </a:solidFill>
              </a:rPr>
              <a:t> session Consultant MUST Informatique / PSAD</a:t>
            </a:r>
          </a:p>
        </p:txBody>
      </p:sp>
      <p:pic>
        <p:nvPicPr>
          <p:cNvPr id="14" name="Image 13"/>
          <p:cNvPicPr>
            <a:picLocks noChangeAspect="1"/>
          </p:cNvPicPr>
          <p:nvPr/>
        </p:nvPicPr>
        <p:blipFill>
          <a:blip r:embed="rId3"/>
          <a:stretch>
            <a:fillRect/>
          </a:stretch>
        </p:blipFill>
        <p:spPr>
          <a:xfrm>
            <a:off x="4950973" y="1548946"/>
            <a:ext cx="200025" cy="2286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sp>
        <p:nvSpPr>
          <p:cNvPr id="10" name="Rectangle 9">
            <a:extLst>
              <a:ext uri="{FF2B5EF4-FFF2-40B4-BE49-F238E27FC236}">
                <a16:creationId xmlns:a16="http://schemas.microsoft.com/office/drawing/2014/main" id="{0A5280B0-0988-4248-A2F5-9AAC82FB94C5}"/>
              </a:ext>
            </a:extLst>
          </p:cNvPr>
          <p:cNvSpPr/>
          <p:nvPr/>
        </p:nvSpPr>
        <p:spPr>
          <a:xfrm>
            <a:off x="5150997" y="2130516"/>
            <a:ext cx="6890026" cy="1477328"/>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Le Consultant constituera avec vous une fiche client, un prescripteur et complètera un dossier avec scan d’une pièce jointe.</a:t>
            </a:r>
          </a:p>
          <a:p>
            <a:pPr marL="285750" indent="-285750" algn="just">
              <a:buFont typeface="Arial" panose="020B0604020202020204" pitchFamily="34" charset="0"/>
              <a:buChar char="•"/>
            </a:pPr>
            <a:r>
              <a:rPr lang="fr-FR" dirty="0">
                <a:solidFill>
                  <a:srgbClr val="4D4D4D"/>
                </a:solidFill>
              </a:rPr>
              <a:t>Le Consultant procèdera avec vous à la création d’une facture, à la sécurisation de cette dernière et à la télétransmission. </a:t>
            </a:r>
          </a:p>
          <a:p>
            <a:pPr marL="285750" indent="-285750" algn="just">
              <a:buFont typeface="Arial" panose="020B0604020202020204" pitchFamily="34" charset="0"/>
              <a:buChar char="•"/>
            </a:pPr>
            <a:r>
              <a:rPr lang="fr-FR" dirty="0">
                <a:solidFill>
                  <a:srgbClr val="4D4D4D"/>
                </a:solidFill>
              </a:rPr>
              <a:t>Enfin, le champ lexical propre à SESAM-Vitale sera passé en revue.   </a:t>
            </a:r>
          </a:p>
        </p:txBody>
      </p:sp>
      <p:pic>
        <p:nvPicPr>
          <p:cNvPr id="12" name="Image 11">
            <a:extLst>
              <a:ext uri="{FF2B5EF4-FFF2-40B4-BE49-F238E27FC236}">
                <a16:creationId xmlns:a16="http://schemas.microsoft.com/office/drawing/2014/main" id="{E6203919-E380-44B6-A8F3-972F3F73D3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14525" y="2071350"/>
            <a:ext cx="1080000" cy="1080000"/>
          </a:xfrm>
          <a:prstGeom prst="rect">
            <a:avLst/>
          </a:prstGeom>
        </p:spPr>
      </p:pic>
      <p:pic>
        <p:nvPicPr>
          <p:cNvPr id="26" name="Image 25">
            <a:extLst>
              <a:ext uri="{FF2B5EF4-FFF2-40B4-BE49-F238E27FC236}">
                <a16:creationId xmlns:a16="http://schemas.microsoft.com/office/drawing/2014/main" id="{62889A05-5E9F-479B-972C-33CDFAF9D3E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814525" y="3935335"/>
            <a:ext cx="1080000" cy="1080000"/>
          </a:xfrm>
          <a:prstGeom prst="rect">
            <a:avLst/>
          </a:prstGeom>
        </p:spPr>
      </p:pic>
      <p:sp>
        <p:nvSpPr>
          <p:cNvPr id="27" name="Rectangle 26">
            <a:extLst>
              <a:ext uri="{FF2B5EF4-FFF2-40B4-BE49-F238E27FC236}">
                <a16:creationId xmlns:a16="http://schemas.microsoft.com/office/drawing/2014/main" id="{DDB3B827-DD62-4814-B9AA-85F304E1C92E}"/>
              </a:ext>
            </a:extLst>
          </p:cNvPr>
          <p:cNvSpPr/>
          <p:nvPr/>
        </p:nvSpPr>
        <p:spPr>
          <a:xfrm>
            <a:off x="5150997" y="4033994"/>
            <a:ext cx="6890026" cy="2585323"/>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Suite à la formation, reprise du quotidien. Notez tous les points qui vous semblent bloquants. </a:t>
            </a:r>
          </a:p>
          <a:p>
            <a:pPr marL="742950" lvl="1" indent="-285750" algn="just">
              <a:buFont typeface="Arial" panose="020B0604020202020204" pitchFamily="34" charset="0"/>
              <a:buChar char="•"/>
            </a:pPr>
            <a:r>
              <a:rPr lang="fr-FR" dirty="0">
                <a:solidFill>
                  <a:srgbClr val="4D4D4D"/>
                </a:solidFill>
              </a:rPr>
              <a:t>Rappel : désormais les couvertures peuvent être renseignées par un appel </a:t>
            </a:r>
            <a:r>
              <a:rPr lang="fr-FR" dirty="0" err="1">
                <a:solidFill>
                  <a:srgbClr val="4D4D4D"/>
                </a:solidFill>
              </a:rPr>
              <a:t>ADRi</a:t>
            </a:r>
            <a:r>
              <a:rPr lang="fr-FR" dirty="0">
                <a:solidFill>
                  <a:srgbClr val="4D4D4D"/>
                </a:solidFill>
              </a:rPr>
              <a:t> : téléservice </a:t>
            </a:r>
            <a:r>
              <a:rPr lang="fr-FR" b="1" dirty="0">
                <a:solidFill>
                  <a:srgbClr val="4D4D4D"/>
                </a:solidFill>
              </a:rPr>
              <a:t>A</a:t>
            </a:r>
            <a:r>
              <a:rPr lang="fr-FR" dirty="0">
                <a:solidFill>
                  <a:srgbClr val="4D4D4D"/>
                </a:solidFill>
              </a:rPr>
              <a:t>cquisition des </a:t>
            </a:r>
            <a:r>
              <a:rPr lang="fr-FR" b="1" dirty="0" err="1">
                <a:solidFill>
                  <a:srgbClr val="4D4D4D"/>
                </a:solidFill>
              </a:rPr>
              <a:t>DR</a:t>
            </a:r>
            <a:r>
              <a:rPr lang="fr-FR" dirty="0" err="1">
                <a:solidFill>
                  <a:srgbClr val="4D4D4D"/>
                </a:solidFill>
              </a:rPr>
              <a:t>oits</a:t>
            </a:r>
            <a:r>
              <a:rPr lang="fr-FR" dirty="0">
                <a:solidFill>
                  <a:srgbClr val="4D4D4D"/>
                </a:solidFill>
              </a:rPr>
              <a:t> </a:t>
            </a:r>
            <a:r>
              <a:rPr lang="fr-FR" b="1" dirty="0">
                <a:solidFill>
                  <a:srgbClr val="4D4D4D"/>
                </a:solidFill>
              </a:rPr>
              <a:t>i</a:t>
            </a:r>
            <a:r>
              <a:rPr lang="fr-FR" dirty="0">
                <a:solidFill>
                  <a:srgbClr val="4D4D4D"/>
                </a:solidFill>
              </a:rPr>
              <a:t>ntégrée permet aux professionnels de santé d'acquérir les informations concernant la situation médico-administrative d’un bénéficiaire de soins nécessaires à l’élaboration d’une facture.</a:t>
            </a:r>
          </a:p>
          <a:p>
            <a:pPr marL="742950" lvl="1" indent="-285750" algn="just">
              <a:buFont typeface="Arial" panose="020B0604020202020204" pitchFamily="34" charset="0"/>
              <a:buChar char="•"/>
            </a:pPr>
            <a:r>
              <a:rPr lang="fr-FR" dirty="0">
                <a:solidFill>
                  <a:srgbClr val="4D4D4D"/>
                </a:solidFill>
              </a:rPr>
              <a:t>Rappel : facturation hebdomadaire et télétransmission quotidienne. </a:t>
            </a:r>
          </a:p>
        </p:txBody>
      </p:sp>
      <p:pic>
        <p:nvPicPr>
          <p:cNvPr id="28" name="Image 27">
            <a:extLst>
              <a:ext uri="{FF2B5EF4-FFF2-40B4-BE49-F238E27FC236}">
                <a16:creationId xmlns:a16="http://schemas.microsoft.com/office/drawing/2014/main" id="{6E9025F2-BC2D-4BE3-A787-5255C23140F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14525" y="5285146"/>
            <a:ext cx="1080000" cy="1028347"/>
          </a:xfrm>
          <a:prstGeom prst="rect">
            <a:avLst/>
          </a:prstGeom>
        </p:spPr>
      </p:pic>
      <p:pic>
        <p:nvPicPr>
          <p:cNvPr id="16" name="Image 15">
            <a:extLst>
              <a:ext uri="{FF2B5EF4-FFF2-40B4-BE49-F238E27FC236}">
                <a16:creationId xmlns:a16="http://schemas.microsoft.com/office/drawing/2014/main" id="{122D519D-AD8D-4E0A-B1B2-01D4159BA8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6328" y="1463451"/>
            <a:ext cx="720000" cy="720000"/>
          </a:xfrm>
          <a:prstGeom prst="rect">
            <a:avLst/>
          </a:prstGeom>
        </p:spPr>
      </p:pic>
    </p:spTree>
    <p:extLst>
      <p:ext uri="{BB962C8B-B14F-4D97-AF65-F5344CB8AC3E}">
        <p14:creationId xmlns:p14="http://schemas.microsoft.com/office/powerpoint/2010/main" val="41046798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000"/>
                            </p:stCondLst>
                            <p:childTnLst>
                              <p:par>
                                <p:cTn id="25" presetID="10" presetClass="entr" presetSubtype="0" fill="hold" nodeType="afterEffect">
                                  <p:stCondLst>
                                    <p:cond delay="375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625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575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Post passage SESAM-Vitale</a:t>
            </a:r>
          </a:p>
        </p:txBody>
      </p:sp>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12" name="Image 11">
            <a:extLst>
              <a:ext uri="{FF2B5EF4-FFF2-40B4-BE49-F238E27FC236}">
                <a16:creationId xmlns:a16="http://schemas.microsoft.com/office/drawing/2014/main" id="{E6203919-E380-44B6-A8F3-972F3F73D3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14525" y="2071350"/>
            <a:ext cx="1080000" cy="1080000"/>
          </a:xfrm>
          <a:prstGeom prst="rect">
            <a:avLst/>
          </a:prstGeom>
        </p:spPr>
      </p:pic>
      <p:sp>
        <p:nvSpPr>
          <p:cNvPr id="23" name="ZoneTexte 22">
            <a:extLst>
              <a:ext uri="{FF2B5EF4-FFF2-40B4-BE49-F238E27FC236}">
                <a16:creationId xmlns:a16="http://schemas.microsoft.com/office/drawing/2014/main" id="{EB1AB6C1-ADB8-4A5A-BADB-A28D127FF65E}"/>
              </a:ext>
            </a:extLst>
          </p:cNvPr>
          <p:cNvSpPr txBox="1"/>
          <p:nvPr/>
        </p:nvSpPr>
        <p:spPr>
          <a:xfrm>
            <a:off x="5150997" y="1620862"/>
            <a:ext cx="6593328" cy="430887"/>
          </a:xfrm>
          <a:prstGeom prst="rect">
            <a:avLst/>
          </a:prstGeom>
          <a:noFill/>
        </p:spPr>
        <p:txBody>
          <a:bodyPr wrap="square" rtlCol="0">
            <a:spAutoFit/>
          </a:bodyPr>
          <a:lstStyle/>
          <a:p>
            <a:r>
              <a:rPr lang="fr-FR" sz="2200" b="1" dirty="0">
                <a:solidFill>
                  <a:srgbClr val="433683"/>
                </a:solidFill>
              </a:rPr>
              <a:t>6</a:t>
            </a:r>
            <a:r>
              <a:rPr lang="fr-FR" sz="2200" b="1" baseline="30000" dirty="0">
                <a:solidFill>
                  <a:srgbClr val="433683"/>
                </a:solidFill>
              </a:rPr>
              <a:t>e</a:t>
            </a:r>
            <a:r>
              <a:rPr lang="fr-FR" sz="2200" b="1" dirty="0">
                <a:solidFill>
                  <a:srgbClr val="433683"/>
                </a:solidFill>
              </a:rPr>
              <a:t> session Consultant MUST Informatique / PSAD</a:t>
            </a:r>
          </a:p>
        </p:txBody>
      </p:sp>
      <p:pic>
        <p:nvPicPr>
          <p:cNvPr id="24" name="Image 23">
            <a:extLst>
              <a:ext uri="{FF2B5EF4-FFF2-40B4-BE49-F238E27FC236}">
                <a16:creationId xmlns:a16="http://schemas.microsoft.com/office/drawing/2014/main" id="{84A5E74A-3DEE-48D7-AB9E-B9A186683F13}"/>
              </a:ext>
            </a:extLst>
          </p:cNvPr>
          <p:cNvPicPr>
            <a:picLocks noChangeAspect="1"/>
          </p:cNvPicPr>
          <p:nvPr/>
        </p:nvPicPr>
        <p:blipFill>
          <a:blip r:embed="rId5"/>
          <a:stretch>
            <a:fillRect/>
          </a:stretch>
        </p:blipFill>
        <p:spPr>
          <a:xfrm>
            <a:off x="4950973" y="1691228"/>
            <a:ext cx="200025" cy="228600"/>
          </a:xfrm>
          <a:prstGeom prst="rect">
            <a:avLst/>
          </a:prstGeom>
        </p:spPr>
      </p:pic>
      <p:sp>
        <p:nvSpPr>
          <p:cNvPr id="25" name="Rectangle 24">
            <a:extLst>
              <a:ext uri="{FF2B5EF4-FFF2-40B4-BE49-F238E27FC236}">
                <a16:creationId xmlns:a16="http://schemas.microsoft.com/office/drawing/2014/main" id="{BB6C0054-A931-4B48-92B6-0AA3D0520A18}"/>
              </a:ext>
            </a:extLst>
          </p:cNvPr>
          <p:cNvSpPr/>
          <p:nvPr/>
        </p:nvSpPr>
        <p:spPr>
          <a:xfrm>
            <a:off x="5150997" y="2314316"/>
            <a:ext cx="6890026" cy="3416320"/>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Cette formation constitue la dernière partie de d’apprentissage et du passage en SESAM-Vitale :</a:t>
            </a:r>
          </a:p>
          <a:p>
            <a:pPr marL="742950" lvl="1" indent="-285750" algn="just">
              <a:buFont typeface="Arial" panose="020B0604020202020204" pitchFamily="34" charset="0"/>
              <a:buChar char="•"/>
            </a:pPr>
            <a:r>
              <a:rPr lang="fr-FR" dirty="0">
                <a:solidFill>
                  <a:srgbClr val="4D4D4D"/>
                </a:solidFill>
              </a:rPr>
              <a:t>L’ensemble des contrôles concernant SESAM-Vitale avant et après télétransmission. </a:t>
            </a:r>
          </a:p>
          <a:p>
            <a:pPr marL="742950" lvl="1" indent="-285750" algn="just">
              <a:buFont typeface="Arial" panose="020B0604020202020204" pitchFamily="34" charset="0"/>
              <a:buChar char="•"/>
            </a:pPr>
            <a:r>
              <a:rPr lang="fr-FR" dirty="0">
                <a:solidFill>
                  <a:srgbClr val="4D4D4D"/>
                </a:solidFill>
              </a:rPr>
              <a:t>La Gestion des retours </a:t>
            </a:r>
            <a:r>
              <a:rPr lang="fr-FR" dirty="0" err="1">
                <a:solidFill>
                  <a:srgbClr val="4D4D4D"/>
                </a:solidFill>
              </a:rPr>
              <a:t>Noemie</a:t>
            </a:r>
            <a:r>
              <a:rPr lang="fr-FR" dirty="0">
                <a:solidFill>
                  <a:srgbClr val="4D4D4D"/>
                </a:solidFill>
              </a:rPr>
              <a:t> et traitement des rejets. </a:t>
            </a:r>
          </a:p>
          <a:p>
            <a:pPr marL="742950" lvl="1" indent="-285750" algn="just">
              <a:buFont typeface="Arial" panose="020B0604020202020204" pitchFamily="34" charset="0"/>
              <a:buChar char="•"/>
            </a:pPr>
            <a:r>
              <a:rPr lang="fr-FR" dirty="0">
                <a:solidFill>
                  <a:srgbClr val="4D4D4D"/>
                </a:solidFill>
              </a:rPr>
              <a:t>La gestion de tous les cas de couverture « exotiques » que vous pouvez rencontrer (maternité, AT, FSV, SNCF …).</a:t>
            </a:r>
          </a:p>
          <a:p>
            <a:pPr marL="742950" lvl="1" indent="-285750" algn="just">
              <a:buFont typeface="Arial" panose="020B0604020202020204" pitchFamily="34" charset="0"/>
              <a:buChar char="•"/>
            </a:pPr>
            <a:r>
              <a:rPr lang="fr-FR" dirty="0">
                <a:solidFill>
                  <a:srgbClr val="4D4D4D"/>
                </a:solidFill>
              </a:rPr>
              <a:t>Traitement des points bloquants et des questions depuis le passage en SESAM-Vitale. </a:t>
            </a:r>
          </a:p>
          <a:p>
            <a:pPr marL="742950" lvl="1" indent="-285750" algn="just">
              <a:buFont typeface="Arial" panose="020B0604020202020204" pitchFamily="34" charset="0"/>
              <a:buChar char="•"/>
            </a:pPr>
            <a:endParaRPr lang="fr-FR" dirty="0">
              <a:solidFill>
                <a:srgbClr val="4D4D4D"/>
              </a:solidFill>
            </a:endParaRPr>
          </a:p>
          <a:p>
            <a:pPr marL="742950" lvl="1" indent="-285750" algn="just">
              <a:buFont typeface="Arial" panose="020B0604020202020204" pitchFamily="34" charset="0"/>
              <a:buChar char="•"/>
            </a:pPr>
            <a:endParaRPr lang="fr-FR" dirty="0">
              <a:solidFill>
                <a:srgbClr val="4D4D4D"/>
              </a:solidFill>
            </a:endParaRPr>
          </a:p>
          <a:p>
            <a:pPr lvl="1" algn="r"/>
            <a:r>
              <a:rPr lang="fr-FR" b="1" dirty="0">
                <a:solidFill>
                  <a:srgbClr val="4D4D4D"/>
                </a:solidFill>
              </a:rPr>
              <a:t>Objectif : autonomie !</a:t>
            </a:r>
          </a:p>
        </p:txBody>
      </p:sp>
      <p:pic>
        <p:nvPicPr>
          <p:cNvPr id="11" name="Image 10">
            <a:extLst>
              <a:ext uri="{FF2B5EF4-FFF2-40B4-BE49-F238E27FC236}">
                <a16:creationId xmlns:a16="http://schemas.microsoft.com/office/drawing/2014/main" id="{49CEFDB4-A667-4E46-BEEE-4BE1F5A3AC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6328" y="1467759"/>
            <a:ext cx="720000" cy="720000"/>
          </a:xfrm>
          <a:prstGeom prst="rect">
            <a:avLst/>
          </a:prstGeom>
        </p:spPr>
      </p:pic>
    </p:spTree>
    <p:extLst>
      <p:ext uri="{BB962C8B-B14F-4D97-AF65-F5344CB8AC3E}">
        <p14:creationId xmlns:p14="http://schemas.microsoft.com/office/powerpoint/2010/main" val="7574154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Quotidien SESAM-Vitale</a:t>
            </a:r>
          </a:p>
        </p:txBody>
      </p:sp>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11" name="Image 10">
            <a:extLst>
              <a:ext uri="{FF2B5EF4-FFF2-40B4-BE49-F238E27FC236}">
                <a16:creationId xmlns:a16="http://schemas.microsoft.com/office/drawing/2014/main" id="{49CEFDB4-A667-4E46-BEEE-4BE1F5A3AC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328" y="1467759"/>
            <a:ext cx="720000" cy="720000"/>
          </a:xfrm>
          <a:prstGeom prst="rect">
            <a:avLst/>
          </a:prstGeom>
        </p:spPr>
      </p:pic>
      <p:sp>
        <p:nvSpPr>
          <p:cNvPr id="31" name="ZoneTexte 30">
            <a:extLst>
              <a:ext uri="{FF2B5EF4-FFF2-40B4-BE49-F238E27FC236}">
                <a16:creationId xmlns:a16="http://schemas.microsoft.com/office/drawing/2014/main" id="{A5CCDE47-981C-4DC6-843E-29B159C7E698}"/>
              </a:ext>
            </a:extLst>
          </p:cNvPr>
          <p:cNvSpPr txBox="1"/>
          <p:nvPr/>
        </p:nvSpPr>
        <p:spPr>
          <a:xfrm>
            <a:off x="4559870" y="1379173"/>
            <a:ext cx="2275039" cy="430887"/>
          </a:xfrm>
          <a:prstGeom prst="rect">
            <a:avLst/>
          </a:prstGeom>
          <a:noFill/>
        </p:spPr>
        <p:txBody>
          <a:bodyPr wrap="square" rtlCol="0">
            <a:spAutoFit/>
          </a:bodyPr>
          <a:lstStyle/>
          <a:p>
            <a:r>
              <a:rPr lang="fr-FR" sz="2200" b="1" dirty="0">
                <a:solidFill>
                  <a:srgbClr val="433683"/>
                </a:solidFill>
              </a:rPr>
              <a:t>Poste comptoir</a:t>
            </a:r>
          </a:p>
        </p:txBody>
      </p:sp>
      <p:pic>
        <p:nvPicPr>
          <p:cNvPr id="32" name="Image 31">
            <a:extLst>
              <a:ext uri="{FF2B5EF4-FFF2-40B4-BE49-F238E27FC236}">
                <a16:creationId xmlns:a16="http://schemas.microsoft.com/office/drawing/2014/main" id="{F909F353-6A9A-481D-8454-903E06AE050B}"/>
              </a:ext>
            </a:extLst>
          </p:cNvPr>
          <p:cNvPicPr>
            <a:picLocks noChangeAspect="1"/>
          </p:cNvPicPr>
          <p:nvPr/>
        </p:nvPicPr>
        <p:blipFill>
          <a:blip r:embed="rId5"/>
          <a:stretch>
            <a:fillRect/>
          </a:stretch>
        </p:blipFill>
        <p:spPr>
          <a:xfrm>
            <a:off x="4429434" y="1489285"/>
            <a:ext cx="200025" cy="228600"/>
          </a:xfrm>
          <a:prstGeom prst="rect">
            <a:avLst/>
          </a:prstGeom>
        </p:spPr>
      </p:pic>
      <p:pic>
        <p:nvPicPr>
          <p:cNvPr id="33" name="Image 32">
            <a:extLst>
              <a:ext uri="{FF2B5EF4-FFF2-40B4-BE49-F238E27FC236}">
                <a16:creationId xmlns:a16="http://schemas.microsoft.com/office/drawing/2014/main" id="{8518DAC0-BEC5-4D7D-B063-EFEB47C0A4BB}"/>
              </a:ext>
            </a:extLst>
          </p:cNvPr>
          <p:cNvPicPr>
            <a:picLocks noChangeAspect="1"/>
          </p:cNvPicPr>
          <p:nvPr/>
        </p:nvPicPr>
        <p:blipFill>
          <a:blip r:embed="rId6"/>
          <a:stretch>
            <a:fillRect/>
          </a:stretch>
        </p:blipFill>
        <p:spPr>
          <a:xfrm>
            <a:off x="2094241" y="2485891"/>
            <a:ext cx="7463633" cy="3173583"/>
          </a:xfrm>
          <a:prstGeom prst="rect">
            <a:avLst/>
          </a:prstGeom>
        </p:spPr>
      </p:pic>
      <p:pic>
        <p:nvPicPr>
          <p:cNvPr id="35" name="Image 34">
            <a:extLst>
              <a:ext uri="{FF2B5EF4-FFF2-40B4-BE49-F238E27FC236}">
                <a16:creationId xmlns:a16="http://schemas.microsoft.com/office/drawing/2014/main" id="{FCD2649A-6F9A-476A-A69B-3D95E3B188A6}"/>
              </a:ext>
            </a:extLst>
          </p:cNvPr>
          <p:cNvPicPr>
            <a:picLocks noChangeAspect="1"/>
          </p:cNvPicPr>
          <p:nvPr/>
        </p:nvPicPr>
        <p:blipFill>
          <a:blip r:embed="rId7"/>
          <a:stretch>
            <a:fillRect/>
          </a:stretch>
        </p:blipFill>
        <p:spPr>
          <a:xfrm>
            <a:off x="3600450" y="2118959"/>
            <a:ext cx="5317694" cy="3963601"/>
          </a:xfrm>
          <a:prstGeom prst="rect">
            <a:avLst/>
          </a:prstGeom>
        </p:spPr>
      </p:pic>
      <p:pic>
        <p:nvPicPr>
          <p:cNvPr id="37" name="Image 36">
            <a:extLst>
              <a:ext uri="{FF2B5EF4-FFF2-40B4-BE49-F238E27FC236}">
                <a16:creationId xmlns:a16="http://schemas.microsoft.com/office/drawing/2014/main" id="{956D7BBF-5B07-4AC0-AF4B-037EC7F5CE83}"/>
              </a:ext>
            </a:extLst>
          </p:cNvPr>
          <p:cNvPicPr>
            <a:picLocks noChangeAspect="1"/>
          </p:cNvPicPr>
          <p:nvPr/>
        </p:nvPicPr>
        <p:blipFill>
          <a:blip r:embed="rId8"/>
          <a:stretch>
            <a:fillRect/>
          </a:stretch>
        </p:blipFill>
        <p:spPr>
          <a:xfrm>
            <a:off x="4629459" y="3132768"/>
            <a:ext cx="2885939" cy="1408152"/>
          </a:xfrm>
          <a:prstGeom prst="rect">
            <a:avLst/>
          </a:prstGeom>
        </p:spPr>
      </p:pic>
      <p:sp>
        <p:nvSpPr>
          <p:cNvPr id="39" name="ZoneTexte 38">
            <a:extLst>
              <a:ext uri="{FF2B5EF4-FFF2-40B4-BE49-F238E27FC236}">
                <a16:creationId xmlns:a16="http://schemas.microsoft.com/office/drawing/2014/main" id="{64B3DF23-2F94-414A-BD5D-0964EF9986A5}"/>
              </a:ext>
            </a:extLst>
          </p:cNvPr>
          <p:cNvSpPr txBox="1"/>
          <p:nvPr/>
        </p:nvSpPr>
        <p:spPr>
          <a:xfrm>
            <a:off x="9695787" y="1866410"/>
            <a:ext cx="2362863" cy="4247317"/>
          </a:xfrm>
          <a:prstGeom prst="rect">
            <a:avLst/>
          </a:prstGeom>
          <a:noFill/>
        </p:spPr>
        <p:txBody>
          <a:bodyPr wrap="square" rtlCol="0">
            <a:spAutoFit/>
          </a:bodyPr>
          <a:lstStyle/>
          <a:p>
            <a:r>
              <a:rPr lang="fr-FR" dirty="0">
                <a:solidFill>
                  <a:srgbClr val="FF0000"/>
                </a:solidFill>
                <a:latin typeface="Calibri" panose="020F0502020204030204" pitchFamily="34" charset="0"/>
                <a:cs typeface="Calibri" panose="020F0502020204030204" pitchFamily="34" charset="0"/>
              </a:rPr>
              <a:t>❶</a:t>
            </a:r>
            <a:r>
              <a:rPr lang="fr-FR" dirty="0">
                <a:latin typeface="Calibri" panose="020F0502020204030204" pitchFamily="34" charset="0"/>
                <a:cs typeface="Calibri" panose="020F0502020204030204" pitchFamily="34" charset="0"/>
              </a:rPr>
              <a:t> Insérez la CV du patient</a:t>
            </a:r>
          </a:p>
          <a:p>
            <a:r>
              <a:rPr lang="fr-FR" dirty="0">
                <a:solidFill>
                  <a:srgbClr val="FF0000"/>
                </a:solidFill>
                <a:latin typeface="Calibri" panose="020F0502020204030204" pitchFamily="34" charset="0"/>
                <a:cs typeface="Calibri" panose="020F0502020204030204" pitchFamily="34" charset="0"/>
              </a:rPr>
              <a:t>❷</a:t>
            </a:r>
            <a:r>
              <a:rPr lang="fr-FR" dirty="0">
                <a:latin typeface="Calibri" panose="020F0502020204030204" pitchFamily="34" charset="0"/>
                <a:cs typeface="Calibri" panose="020F0502020204030204" pitchFamily="34" charset="0"/>
              </a:rPr>
              <a:t> lecture et complétion de la fiche client</a:t>
            </a:r>
          </a:p>
          <a:p>
            <a:r>
              <a:rPr lang="fr-FR" dirty="0">
                <a:solidFill>
                  <a:srgbClr val="FF0000"/>
                </a:solidFill>
                <a:latin typeface="Calibri" panose="020F0502020204030204" pitchFamily="34" charset="0"/>
                <a:cs typeface="Calibri" panose="020F0502020204030204" pitchFamily="34" charset="0"/>
              </a:rPr>
              <a:t>❸</a:t>
            </a:r>
            <a:r>
              <a:rPr lang="fr-FR" dirty="0">
                <a:latin typeface="Calibri" panose="020F0502020204030204" pitchFamily="34" charset="0"/>
                <a:cs typeface="Calibri" panose="020F0502020204030204" pitchFamily="34" charset="0"/>
              </a:rPr>
              <a:t> renseignez le prescripteur et la date de prescription</a:t>
            </a:r>
          </a:p>
          <a:p>
            <a:r>
              <a:rPr lang="fr-FR" dirty="0">
                <a:solidFill>
                  <a:srgbClr val="FF0000"/>
                </a:solidFill>
                <a:latin typeface="Calibri" panose="020F0502020204030204" pitchFamily="34" charset="0"/>
                <a:cs typeface="Calibri" panose="020F0502020204030204" pitchFamily="34" charset="0"/>
              </a:rPr>
              <a:t>❹</a:t>
            </a:r>
            <a:r>
              <a:rPr lang="fr-FR" dirty="0">
                <a:latin typeface="Calibri" panose="020F0502020204030204" pitchFamily="34" charset="0"/>
                <a:cs typeface="Calibri" panose="020F0502020204030204" pitchFamily="34" charset="0"/>
              </a:rPr>
              <a:t> intégrez les articles</a:t>
            </a:r>
          </a:p>
          <a:p>
            <a:r>
              <a:rPr lang="fr-FR" dirty="0">
                <a:solidFill>
                  <a:srgbClr val="FF0000"/>
                </a:solidFill>
                <a:latin typeface="Calibri" panose="020F0502020204030204" pitchFamily="34" charset="0"/>
                <a:cs typeface="Calibri" panose="020F0502020204030204" pitchFamily="34" charset="0"/>
              </a:rPr>
              <a:t>❺</a:t>
            </a:r>
            <a:r>
              <a:rPr lang="fr-FR" dirty="0">
                <a:latin typeface="Calibri" panose="020F0502020204030204" pitchFamily="34" charset="0"/>
                <a:cs typeface="Calibri" panose="020F0502020204030204" pitchFamily="34" charset="0"/>
              </a:rPr>
              <a:t> scannez votre ordonnance</a:t>
            </a:r>
          </a:p>
          <a:p>
            <a:r>
              <a:rPr lang="fr-FR" dirty="0">
                <a:solidFill>
                  <a:srgbClr val="FF0000"/>
                </a:solidFill>
                <a:latin typeface="Calibri" panose="020F0502020204030204" pitchFamily="34" charset="0"/>
                <a:cs typeface="Calibri" panose="020F0502020204030204" pitchFamily="34" charset="0"/>
              </a:rPr>
              <a:t>❻</a:t>
            </a:r>
            <a:r>
              <a:rPr lang="fr-FR" dirty="0">
                <a:latin typeface="Calibri" panose="020F0502020204030204" pitchFamily="34" charset="0"/>
                <a:cs typeface="Calibri" panose="020F0502020204030204" pitchFamily="34" charset="0"/>
              </a:rPr>
              <a:t> enregistrez</a:t>
            </a:r>
          </a:p>
          <a:p>
            <a:r>
              <a:rPr lang="fr-FR" dirty="0">
                <a:solidFill>
                  <a:srgbClr val="FF0000"/>
                </a:solidFill>
                <a:latin typeface="Calibri" panose="020F0502020204030204" pitchFamily="34" charset="0"/>
                <a:cs typeface="Calibri" panose="020F0502020204030204" pitchFamily="34" charset="0"/>
              </a:rPr>
              <a:t>❼</a:t>
            </a:r>
            <a:r>
              <a:rPr lang="fr-FR" dirty="0">
                <a:latin typeface="Calibri" panose="020F0502020204030204" pitchFamily="34" charset="0"/>
                <a:cs typeface="Calibri" panose="020F0502020204030204" pitchFamily="34" charset="0"/>
              </a:rPr>
              <a:t> sécurisez</a:t>
            </a:r>
          </a:p>
          <a:p>
            <a:r>
              <a:rPr lang="fr-FR" dirty="0">
                <a:solidFill>
                  <a:srgbClr val="FF0000"/>
                </a:solidFill>
                <a:latin typeface="Calibri" panose="020F0502020204030204" pitchFamily="34" charset="0"/>
                <a:cs typeface="Calibri" panose="020F0502020204030204" pitchFamily="34" charset="0"/>
              </a:rPr>
              <a:t>❽</a:t>
            </a:r>
            <a:r>
              <a:rPr lang="fr-FR" dirty="0">
                <a:latin typeface="Calibri" panose="020F0502020204030204" pitchFamily="34" charset="0"/>
                <a:cs typeface="Calibri" panose="020F0502020204030204" pitchFamily="34" charset="0"/>
              </a:rPr>
              <a:t> télétransmettez (au moins 1x/jour)</a:t>
            </a:r>
            <a:endParaRPr lang="fr-FR" dirty="0"/>
          </a:p>
        </p:txBody>
      </p:sp>
      <p:sp>
        <p:nvSpPr>
          <p:cNvPr id="41" name="ZoneTexte 40">
            <a:extLst>
              <a:ext uri="{FF2B5EF4-FFF2-40B4-BE49-F238E27FC236}">
                <a16:creationId xmlns:a16="http://schemas.microsoft.com/office/drawing/2014/main" id="{536DF157-6B3C-415B-B600-2BE1CB0CB200}"/>
              </a:ext>
            </a:extLst>
          </p:cNvPr>
          <p:cNvSpPr txBox="1"/>
          <p:nvPr/>
        </p:nvSpPr>
        <p:spPr>
          <a:xfrm>
            <a:off x="3461223" y="3652178"/>
            <a:ext cx="6157912" cy="369332"/>
          </a:xfrm>
          <a:prstGeom prst="rect">
            <a:avLst/>
          </a:prstGeom>
          <a:noFill/>
        </p:spPr>
        <p:txBody>
          <a:bodyPr wrap="square">
            <a:spAutoFit/>
          </a:bodyPr>
          <a:lstStyle/>
          <a:p>
            <a:r>
              <a:rPr lang="fr-FR" dirty="0">
                <a:hlinkClick r:id="rId9"/>
              </a:rPr>
              <a:t>Lien vidéo : Comment faire une facture SESAM-Vitale ?</a:t>
            </a:r>
            <a:endParaRPr lang="fr-FR" dirty="0"/>
          </a:p>
        </p:txBody>
      </p:sp>
    </p:spTree>
    <p:extLst>
      <p:ext uri="{BB962C8B-B14F-4D97-AF65-F5344CB8AC3E}">
        <p14:creationId xmlns:p14="http://schemas.microsoft.com/office/powerpoint/2010/main" val="37047232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up)">
                                      <p:cBhvr>
                                        <p:cTn id="18" dur="8000"/>
                                        <p:tgtEl>
                                          <p:spTgt spid="39"/>
                                        </p:tgtEl>
                                      </p:cBhvr>
                                    </p:animEffect>
                                  </p:childTnLst>
                                </p:cTn>
                              </p:par>
                            </p:childTnLst>
                          </p:cTn>
                        </p:par>
                        <p:par>
                          <p:cTn id="19" fill="hold">
                            <p:stCondLst>
                              <p:cond delay="8500"/>
                            </p:stCondLst>
                            <p:childTnLst>
                              <p:par>
                                <p:cTn id="20" presetID="10" presetClass="entr" presetSubtype="0"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par>
                          <p:cTn id="23" fill="hold">
                            <p:stCondLst>
                              <p:cond delay="9000"/>
                            </p:stCondLst>
                            <p:childTnLst>
                              <p:par>
                                <p:cTn id="24" presetID="10" presetClass="exit" presetSubtype="0" fill="hold" nodeType="afterEffect">
                                  <p:stCondLst>
                                    <p:cond delay="4000"/>
                                  </p:stCondLst>
                                  <p:childTnLst>
                                    <p:animEffect transition="out" filter="fade">
                                      <p:cBhvr>
                                        <p:cTn id="25" dur="500"/>
                                        <p:tgtEl>
                                          <p:spTgt spid="33"/>
                                        </p:tgtEl>
                                      </p:cBhvr>
                                    </p:animEffect>
                                    <p:set>
                                      <p:cBhvr>
                                        <p:cTn id="26" dur="1" fill="hold">
                                          <p:stCondLst>
                                            <p:cond delay="499"/>
                                          </p:stCondLst>
                                        </p:cTn>
                                        <p:tgtEl>
                                          <p:spTgt spid="33"/>
                                        </p:tgtEl>
                                        <p:attrNameLst>
                                          <p:attrName>style.visibility</p:attrName>
                                        </p:attrNameLst>
                                      </p:cBhvr>
                                      <p:to>
                                        <p:strVal val="hidden"/>
                                      </p:to>
                                    </p:set>
                                  </p:childTnLst>
                                </p:cTn>
                              </p:par>
                            </p:childTnLst>
                          </p:cTn>
                        </p:par>
                        <p:par>
                          <p:cTn id="27" fill="hold">
                            <p:stCondLst>
                              <p:cond delay="13500"/>
                            </p:stCondLst>
                            <p:childTnLst>
                              <p:par>
                                <p:cTn id="28" presetID="10" presetClass="entr" presetSubtype="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par>
                          <p:cTn id="31" fill="hold">
                            <p:stCondLst>
                              <p:cond delay="14000"/>
                            </p:stCondLst>
                            <p:childTnLst>
                              <p:par>
                                <p:cTn id="32" presetID="10" presetClass="exit" presetSubtype="0" fill="hold" nodeType="afterEffect">
                                  <p:stCondLst>
                                    <p:cond delay="4000"/>
                                  </p:stCondLst>
                                  <p:childTnLst>
                                    <p:animEffect transition="out" filter="fade">
                                      <p:cBhvr>
                                        <p:cTn id="33" dur="500"/>
                                        <p:tgtEl>
                                          <p:spTgt spid="35"/>
                                        </p:tgtEl>
                                      </p:cBhvr>
                                    </p:animEffect>
                                    <p:set>
                                      <p:cBhvr>
                                        <p:cTn id="34" dur="1" fill="hold">
                                          <p:stCondLst>
                                            <p:cond delay="499"/>
                                          </p:stCondLst>
                                        </p:cTn>
                                        <p:tgtEl>
                                          <p:spTgt spid="35"/>
                                        </p:tgtEl>
                                        <p:attrNameLst>
                                          <p:attrName>style.visibility</p:attrName>
                                        </p:attrNameLst>
                                      </p:cBhvr>
                                      <p:to>
                                        <p:strVal val="hidden"/>
                                      </p:to>
                                    </p:set>
                                  </p:childTnLst>
                                </p:cTn>
                              </p:par>
                            </p:childTnLst>
                          </p:cTn>
                        </p:par>
                        <p:par>
                          <p:cTn id="35" fill="hold">
                            <p:stCondLst>
                              <p:cond delay="18500"/>
                            </p:stCondLst>
                            <p:childTnLst>
                              <p:par>
                                <p:cTn id="36" presetID="10"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par>
                          <p:cTn id="39" fill="hold">
                            <p:stCondLst>
                              <p:cond delay="19000"/>
                            </p:stCondLst>
                            <p:childTnLst>
                              <p:par>
                                <p:cTn id="40" presetID="10" presetClass="exit" presetSubtype="0" fill="hold" nodeType="afterEffect">
                                  <p:stCondLst>
                                    <p:cond delay="2000"/>
                                  </p:stCondLst>
                                  <p:childTnLst>
                                    <p:animEffect transition="out" filter="fade">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childTnLst>
                          </p:cTn>
                        </p:par>
                        <p:par>
                          <p:cTn id="43" fill="hold">
                            <p:stCondLst>
                              <p:cond delay="21500"/>
                            </p:stCondLst>
                            <p:childTnLst>
                              <p:par>
                                <p:cTn id="44" presetID="10" presetClass="exit" presetSubtype="0" fill="hold" grpId="1" nodeType="afterEffect">
                                  <p:stCondLst>
                                    <p:cond delay="0"/>
                                  </p:stCondLst>
                                  <p:childTnLst>
                                    <p:animEffect transition="out" filter="fade">
                                      <p:cBhvr>
                                        <p:cTn id="45" dur="500"/>
                                        <p:tgtEl>
                                          <p:spTgt spid="39"/>
                                        </p:tgtEl>
                                      </p:cBhvr>
                                    </p:animEffect>
                                    <p:set>
                                      <p:cBhvr>
                                        <p:cTn id="46" dur="1" fill="hold">
                                          <p:stCondLst>
                                            <p:cond delay="499"/>
                                          </p:stCondLst>
                                        </p:cTn>
                                        <p:tgtEl>
                                          <p:spTgt spid="39"/>
                                        </p:tgtEl>
                                        <p:attrNameLst>
                                          <p:attrName>style.visibility</p:attrName>
                                        </p:attrNameLst>
                                      </p:cBhvr>
                                      <p:to>
                                        <p:strVal val="hidden"/>
                                      </p:to>
                                    </p:set>
                                  </p:childTnLst>
                                </p:cTn>
                              </p:par>
                            </p:childTnLst>
                          </p:cTn>
                        </p:par>
                        <p:par>
                          <p:cTn id="47" fill="hold">
                            <p:stCondLst>
                              <p:cond delay="22000"/>
                            </p:stCondLst>
                            <p:childTnLst>
                              <p:par>
                                <p:cTn id="48" presetID="2" presetClass="entr" presetSubtype="6"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fill="hold"/>
                                        <p:tgtEl>
                                          <p:spTgt spid="41"/>
                                        </p:tgtEl>
                                        <p:attrNameLst>
                                          <p:attrName>ppt_x</p:attrName>
                                        </p:attrNameLst>
                                      </p:cBhvr>
                                      <p:tavLst>
                                        <p:tav tm="0">
                                          <p:val>
                                            <p:strVal val="1+#ppt_w/2"/>
                                          </p:val>
                                        </p:tav>
                                        <p:tav tm="100000">
                                          <p:val>
                                            <p:strVal val="#ppt_x"/>
                                          </p:val>
                                        </p:tav>
                                      </p:tavLst>
                                    </p:anim>
                                    <p:anim calcmode="lin" valueType="num">
                                      <p:cBhvr additive="base">
                                        <p:cTn id="5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9" grpId="0"/>
      <p:bldP spid="39" grpId="1"/>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Quotidien SESAM-Vitale</a:t>
            </a:r>
          </a:p>
        </p:txBody>
      </p:sp>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11" name="Image 10">
            <a:extLst>
              <a:ext uri="{FF2B5EF4-FFF2-40B4-BE49-F238E27FC236}">
                <a16:creationId xmlns:a16="http://schemas.microsoft.com/office/drawing/2014/main" id="{49CEFDB4-A667-4E46-BEEE-4BE1F5A3AC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328" y="1467759"/>
            <a:ext cx="720000" cy="720000"/>
          </a:xfrm>
          <a:prstGeom prst="rect">
            <a:avLst/>
          </a:prstGeom>
        </p:spPr>
      </p:pic>
      <p:sp>
        <p:nvSpPr>
          <p:cNvPr id="31" name="ZoneTexte 30">
            <a:extLst>
              <a:ext uri="{FF2B5EF4-FFF2-40B4-BE49-F238E27FC236}">
                <a16:creationId xmlns:a16="http://schemas.microsoft.com/office/drawing/2014/main" id="{A5CCDE47-981C-4DC6-843E-29B159C7E698}"/>
              </a:ext>
            </a:extLst>
          </p:cNvPr>
          <p:cNvSpPr txBox="1"/>
          <p:nvPr/>
        </p:nvSpPr>
        <p:spPr>
          <a:xfrm>
            <a:off x="4559870" y="1379173"/>
            <a:ext cx="2650555" cy="430887"/>
          </a:xfrm>
          <a:prstGeom prst="rect">
            <a:avLst/>
          </a:prstGeom>
          <a:noFill/>
        </p:spPr>
        <p:txBody>
          <a:bodyPr wrap="square" rtlCol="0">
            <a:spAutoFit/>
          </a:bodyPr>
          <a:lstStyle/>
          <a:p>
            <a:r>
              <a:rPr lang="fr-FR" sz="2200" b="1" dirty="0">
                <a:solidFill>
                  <a:srgbClr val="433683"/>
                </a:solidFill>
              </a:rPr>
              <a:t>Poste administratif</a:t>
            </a:r>
          </a:p>
        </p:txBody>
      </p:sp>
      <p:pic>
        <p:nvPicPr>
          <p:cNvPr id="32" name="Image 31">
            <a:extLst>
              <a:ext uri="{FF2B5EF4-FFF2-40B4-BE49-F238E27FC236}">
                <a16:creationId xmlns:a16="http://schemas.microsoft.com/office/drawing/2014/main" id="{F909F353-6A9A-481D-8454-903E06AE050B}"/>
              </a:ext>
            </a:extLst>
          </p:cNvPr>
          <p:cNvPicPr>
            <a:picLocks noChangeAspect="1"/>
          </p:cNvPicPr>
          <p:nvPr/>
        </p:nvPicPr>
        <p:blipFill>
          <a:blip r:embed="rId5"/>
          <a:stretch>
            <a:fillRect/>
          </a:stretch>
        </p:blipFill>
        <p:spPr>
          <a:xfrm>
            <a:off x="4429434" y="1489285"/>
            <a:ext cx="200025" cy="228600"/>
          </a:xfrm>
          <a:prstGeom prst="rect">
            <a:avLst/>
          </a:prstGeom>
        </p:spPr>
      </p:pic>
      <p:sp>
        <p:nvSpPr>
          <p:cNvPr id="16" name="Rectangle 15">
            <a:extLst>
              <a:ext uri="{FF2B5EF4-FFF2-40B4-BE49-F238E27FC236}">
                <a16:creationId xmlns:a16="http://schemas.microsoft.com/office/drawing/2014/main" id="{2A071619-BE7F-44FC-BBAD-2F39181CE557}"/>
              </a:ext>
            </a:extLst>
          </p:cNvPr>
          <p:cNvSpPr/>
          <p:nvPr/>
        </p:nvSpPr>
        <p:spPr>
          <a:xfrm>
            <a:off x="6951222" y="1409950"/>
            <a:ext cx="4926453" cy="369332"/>
          </a:xfrm>
          <a:prstGeom prst="rect">
            <a:avLst/>
          </a:prstGeom>
        </p:spPr>
        <p:txBody>
          <a:bodyPr wrap="square">
            <a:spAutoFit/>
          </a:bodyPr>
          <a:lstStyle/>
          <a:p>
            <a:pPr algn="just"/>
            <a:r>
              <a:rPr lang="fr-FR" dirty="0">
                <a:solidFill>
                  <a:srgbClr val="4D4D4D"/>
                </a:solidFill>
              </a:rPr>
              <a:t>ce poste n’est pas en contact direct avec le patient</a:t>
            </a:r>
          </a:p>
        </p:txBody>
      </p:sp>
      <p:pic>
        <p:nvPicPr>
          <p:cNvPr id="9" name="Image 8">
            <a:extLst>
              <a:ext uri="{FF2B5EF4-FFF2-40B4-BE49-F238E27FC236}">
                <a16:creationId xmlns:a16="http://schemas.microsoft.com/office/drawing/2014/main" id="{E3DA1262-50BC-49A3-A832-655FDC12ACB0}"/>
              </a:ext>
            </a:extLst>
          </p:cNvPr>
          <p:cNvPicPr>
            <a:picLocks noChangeAspect="1"/>
          </p:cNvPicPr>
          <p:nvPr/>
        </p:nvPicPr>
        <p:blipFill>
          <a:blip r:embed="rId6"/>
          <a:stretch>
            <a:fillRect/>
          </a:stretch>
        </p:blipFill>
        <p:spPr>
          <a:xfrm>
            <a:off x="4161028" y="2178236"/>
            <a:ext cx="5138386" cy="4004763"/>
          </a:xfrm>
          <a:prstGeom prst="rect">
            <a:avLst/>
          </a:prstGeom>
        </p:spPr>
      </p:pic>
      <p:pic>
        <p:nvPicPr>
          <p:cNvPr id="7" name="Image 6">
            <a:extLst>
              <a:ext uri="{FF2B5EF4-FFF2-40B4-BE49-F238E27FC236}">
                <a16:creationId xmlns:a16="http://schemas.microsoft.com/office/drawing/2014/main" id="{6050501C-ABD2-4CFE-9690-68260F9FA77C}"/>
              </a:ext>
            </a:extLst>
          </p:cNvPr>
          <p:cNvPicPr>
            <a:picLocks noChangeAspect="1"/>
          </p:cNvPicPr>
          <p:nvPr/>
        </p:nvPicPr>
        <p:blipFill>
          <a:blip r:embed="rId7"/>
          <a:stretch>
            <a:fillRect/>
          </a:stretch>
        </p:blipFill>
        <p:spPr>
          <a:xfrm>
            <a:off x="4172306" y="2187759"/>
            <a:ext cx="5138386" cy="3833905"/>
          </a:xfrm>
          <a:prstGeom prst="rect">
            <a:avLst/>
          </a:prstGeom>
        </p:spPr>
      </p:pic>
      <p:pic>
        <p:nvPicPr>
          <p:cNvPr id="12" name="Image 11">
            <a:extLst>
              <a:ext uri="{FF2B5EF4-FFF2-40B4-BE49-F238E27FC236}">
                <a16:creationId xmlns:a16="http://schemas.microsoft.com/office/drawing/2014/main" id="{703CB5AF-35C8-4F6A-BE2C-C76E76B7A990}"/>
              </a:ext>
            </a:extLst>
          </p:cNvPr>
          <p:cNvPicPr>
            <a:picLocks noChangeAspect="1"/>
          </p:cNvPicPr>
          <p:nvPr/>
        </p:nvPicPr>
        <p:blipFill>
          <a:blip r:embed="rId8"/>
          <a:stretch>
            <a:fillRect/>
          </a:stretch>
        </p:blipFill>
        <p:spPr>
          <a:xfrm>
            <a:off x="4193250" y="2178236"/>
            <a:ext cx="5213869" cy="4004763"/>
          </a:xfrm>
          <a:prstGeom prst="rect">
            <a:avLst/>
          </a:prstGeom>
        </p:spPr>
      </p:pic>
      <p:pic>
        <p:nvPicPr>
          <p:cNvPr id="14" name="Image 13">
            <a:extLst>
              <a:ext uri="{FF2B5EF4-FFF2-40B4-BE49-F238E27FC236}">
                <a16:creationId xmlns:a16="http://schemas.microsoft.com/office/drawing/2014/main" id="{F8E8D916-A972-427F-9ACF-A8D67B97C452}"/>
              </a:ext>
            </a:extLst>
          </p:cNvPr>
          <p:cNvPicPr>
            <a:picLocks noChangeAspect="1"/>
          </p:cNvPicPr>
          <p:nvPr/>
        </p:nvPicPr>
        <p:blipFill>
          <a:blip r:embed="rId9"/>
          <a:stretch>
            <a:fillRect/>
          </a:stretch>
        </p:blipFill>
        <p:spPr>
          <a:xfrm>
            <a:off x="5911618" y="3747054"/>
            <a:ext cx="1777131" cy="867126"/>
          </a:xfrm>
          <a:prstGeom prst="rect">
            <a:avLst/>
          </a:prstGeom>
        </p:spPr>
      </p:pic>
      <p:sp>
        <p:nvSpPr>
          <p:cNvPr id="27" name="ZoneTexte 26">
            <a:extLst>
              <a:ext uri="{FF2B5EF4-FFF2-40B4-BE49-F238E27FC236}">
                <a16:creationId xmlns:a16="http://schemas.microsoft.com/office/drawing/2014/main" id="{97670ADB-1C95-4A86-8806-9C43DB0A3F9F}"/>
              </a:ext>
            </a:extLst>
          </p:cNvPr>
          <p:cNvSpPr txBox="1"/>
          <p:nvPr/>
        </p:nvSpPr>
        <p:spPr>
          <a:xfrm>
            <a:off x="9695787" y="1866410"/>
            <a:ext cx="2362863" cy="3970318"/>
          </a:xfrm>
          <a:prstGeom prst="rect">
            <a:avLst/>
          </a:prstGeom>
          <a:noFill/>
        </p:spPr>
        <p:txBody>
          <a:bodyPr wrap="square" rtlCol="0">
            <a:spAutoFit/>
          </a:bodyPr>
          <a:lstStyle/>
          <a:p>
            <a:r>
              <a:rPr lang="fr-FR" dirty="0">
                <a:solidFill>
                  <a:srgbClr val="FF0000"/>
                </a:solidFill>
                <a:latin typeface="Calibri" panose="020F0502020204030204" pitchFamily="34" charset="0"/>
                <a:cs typeface="Calibri" panose="020F0502020204030204" pitchFamily="34" charset="0"/>
              </a:rPr>
              <a:t>❶</a:t>
            </a:r>
            <a:r>
              <a:rPr lang="fr-FR" dirty="0">
                <a:latin typeface="Calibri" panose="020F0502020204030204" pitchFamily="34" charset="0"/>
                <a:cs typeface="Calibri" panose="020F0502020204030204" pitchFamily="34" charset="0"/>
              </a:rPr>
              <a:t> créez la fiche patient</a:t>
            </a:r>
          </a:p>
          <a:p>
            <a:r>
              <a:rPr lang="fr-FR" dirty="0">
                <a:solidFill>
                  <a:srgbClr val="FF0000"/>
                </a:solidFill>
                <a:latin typeface="Calibri" panose="020F0502020204030204" pitchFamily="34" charset="0"/>
                <a:cs typeface="Calibri" panose="020F0502020204030204" pitchFamily="34" charset="0"/>
              </a:rPr>
              <a:t>❷</a:t>
            </a:r>
            <a:r>
              <a:rPr lang="fr-FR" dirty="0">
                <a:latin typeface="Calibri" panose="020F0502020204030204" pitchFamily="34" charset="0"/>
                <a:cs typeface="Calibri" panose="020F0502020204030204" pitchFamily="34" charset="0"/>
              </a:rPr>
              <a:t> renseignez le prescripteur et la date de prescription</a:t>
            </a:r>
          </a:p>
          <a:p>
            <a:r>
              <a:rPr lang="fr-FR" dirty="0">
                <a:solidFill>
                  <a:srgbClr val="FF0000"/>
                </a:solidFill>
                <a:latin typeface="Calibri" panose="020F0502020204030204" pitchFamily="34" charset="0"/>
                <a:cs typeface="Calibri" panose="020F0502020204030204" pitchFamily="34" charset="0"/>
              </a:rPr>
              <a:t>❸</a:t>
            </a:r>
            <a:r>
              <a:rPr lang="fr-FR" dirty="0">
                <a:latin typeface="Calibri" panose="020F0502020204030204" pitchFamily="34" charset="0"/>
                <a:cs typeface="Calibri" panose="020F0502020204030204" pitchFamily="34" charset="0"/>
              </a:rPr>
              <a:t> interrogez l’</a:t>
            </a:r>
            <a:r>
              <a:rPr lang="fr-FR" dirty="0" err="1">
                <a:latin typeface="Calibri" panose="020F0502020204030204" pitchFamily="34" charset="0"/>
                <a:cs typeface="Calibri" panose="020F0502020204030204" pitchFamily="34" charset="0"/>
              </a:rPr>
              <a:t>ADRi</a:t>
            </a:r>
            <a:endParaRPr lang="fr-FR" dirty="0">
              <a:latin typeface="Calibri" panose="020F0502020204030204" pitchFamily="34" charset="0"/>
              <a:cs typeface="Calibri" panose="020F0502020204030204" pitchFamily="34" charset="0"/>
            </a:endParaRPr>
          </a:p>
          <a:p>
            <a:r>
              <a:rPr lang="fr-FR" dirty="0">
                <a:solidFill>
                  <a:srgbClr val="FF0000"/>
                </a:solidFill>
                <a:latin typeface="Calibri" panose="020F0502020204030204" pitchFamily="34" charset="0"/>
                <a:cs typeface="Calibri" panose="020F0502020204030204" pitchFamily="34" charset="0"/>
              </a:rPr>
              <a:t>❹</a:t>
            </a:r>
            <a:r>
              <a:rPr lang="fr-FR" dirty="0">
                <a:latin typeface="Calibri" panose="020F0502020204030204" pitchFamily="34" charset="0"/>
                <a:cs typeface="Calibri" panose="020F0502020204030204" pitchFamily="34" charset="0"/>
              </a:rPr>
              <a:t> intégrez les articles</a:t>
            </a:r>
          </a:p>
          <a:p>
            <a:r>
              <a:rPr lang="fr-FR" dirty="0">
                <a:solidFill>
                  <a:srgbClr val="FF0000"/>
                </a:solidFill>
                <a:latin typeface="Calibri" panose="020F0502020204030204" pitchFamily="34" charset="0"/>
                <a:cs typeface="Calibri" panose="020F0502020204030204" pitchFamily="34" charset="0"/>
              </a:rPr>
              <a:t>❺</a:t>
            </a:r>
            <a:r>
              <a:rPr lang="fr-FR" dirty="0">
                <a:latin typeface="Calibri" panose="020F0502020204030204" pitchFamily="34" charset="0"/>
                <a:cs typeface="Calibri" panose="020F0502020204030204" pitchFamily="34" charset="0"/>
              </a:rPr>
              <a:t> scannez votre ordonnance</a:t>
            </a:r>
          </a:p>
          <a:p>
            <a:r>
              <a:rPr lang="fr-FR" dirty="0">
                <a:solidFill>
                  <a:srgbClr val="FF0000"/>
                </a:solidFill>
                <a:latin typeface="Calibri" panose="020F0502020204030204" pitchFamily="34" charset="0"/>
                <a:cs typeface="Calibri" panose="020F0502020204030204" pitchFamily="34" charset="0"/>
              </a:rPr>
              <a:t>❻</a:t>
            </a:r>
            <a:r>
              <a:rPr lang="fr-FR" dirty="0">
                <a:latin typeface="Calibri" panose="020F0502020204030204" pitchFamily="34" charset="0"/>
                <a:cs typeface="Calibri" panose="020F0502020204030204" pitchFamily="34" charset="0"/>
              </a:rPr>
              <a:t> enregistrez</a:t>
            </a:r>
          </a:p>
          <a:p>
            <a:r>
              <a:rPr lang="fr-FR" dirty="0">
                <a:solidFill>
                  <a:srgbClr val="FF0000"/>
                </a:solidFill>
                <a:latin typeface="Calibri" panose="020F0502020204030204" pitchFamily="34" charset="0"/>
                <a:cs typeface="Calibri" panose="020F0502020204030204" pitchFamily="34" charset="0"/>
              </a:rPr>
              <a:t>❼</a:t>
            </a:r>
            <a:r>
              <a:rPr lang="fr-FR" dirty="0">
                <a:latin typeface="Calibri" panose="020F0502020204030204" pitchFamily="34" charset="0"/>
                <a:cs typeface="Calibri" panose="020F0502020204030204" pitchFamily="34" charset="0"/>
              </a:rPr>
              <a:t> facturez et sécurisez (1x/semaine)</a:t>
            </a:r>
          </a:p>
          <a:p>
            <a:r>
              <a:rPr lang="fr-FR" dirty="0">
                <a:solidFill>
                  <a:srgbClr val="FF0000"/>
                </a:solidFill>
                <a:latin typeface="Calibri" panose="020F0502020204030204" pitchFamily="34" charset="0"/>
                <a:cs typeface="Calibri" panose="020F0502020204030204" pitchFamily="34" charset="0"/>
              </a:rPr>
              <a:t>❽</a:t>
            </a:r>
            <a:r>
              <a:rPr lang="fr-FR" dirty="0">
                <a:latin typeface="Calibri" panose="020F0502020204030204" pitchFamily="34" charset="0"/>
                <a:cs typeface="Calibri" panose="020F0502020204030204" pitchFamily="34" charset="0"/>
              </a:rPr>
              <a:t> télétransmettez (au moins 1x/jour)</a:t>
            </a:r>
            <a:endParaRPr lang="fr-FR" dirty="0"/>
          </a:p>
        </p:txBody>
      </p:sp>
    </p:spTree>
    <p:extLst>
      <p:ext uri="{BB962C8B-B14F-4D97-AF65-F5344CB8AC3E}">
        <p14:creationId xmlns:p14="http://schemas.microsoft.com/office/powerpoint/2010/main" val="22239792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6000"/>
                                        <p:tgtEl>
                                          <p:spTgt spid="27"/>
                                        </p:tgtEl>
                                      </p:cBhvr>
                                    </p:animEffect>
                                  </p:childTnLst>
                                </p:cTn>
                              </p:par>
                            </p:childTnLst>
                          </p:cTn>
                        </p:par>
                        <p:par>
                          <p:cTn id="24" fill="hold">
                            <p:stCondLst>
                              <p:cond delay="7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8000"/>
                            </p:stCondLst>
                            <p:childTnLst>
                              <p:par>
                                <p:cTn id="29" presetID="10" presetClass="exit" presetSubtype="0" fill="hold" nodeType="afterEffect">
                                  <p:stCondLst>
                                    <p:cond delay="400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par>
                          <p:cTn id="32" fill="hold">
                            <p:stCondLst>
                              <p:cond delay="12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13000"/>
                            </p:stCondLst>
                            <p:childTnLst>
                              <p:par>
                                <p:cTn id="37" presetID="10" presetClass="exit" presetSubtype="0" fill="hold" nodeType="afterEffect">
                                  <p:stCondLst>
                                    <p:cond delay="500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par>
                          <p:cTn id="40" fill="hold">
                            <p:stCondLst>
                              <p:cond delay="185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19000"/>
                            </p:stCondLst>
                            <p:childTnLst>
                              <p:par>
                                <p:cTn id="45" presetID="10" presetClass="exit" presetSubtype="0" fill="hold" nodeType="afterEffect">
                                  <p:stCondLst>
                                    <p:cond delay="300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par>
                          <p:cTn id="48" fill="hold">
                            <p:stCondLst>
                              <p:cond delay="22500"/>
                            </p:stCondLst>
                            <p:childTnLst>
                              <p:par>
                                <p:cTn id="49" presetID="10"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23000"/>
                            </p:stCondLst>
                            <p:childTnLst>
                              <p:par>
                                <p:cTn id="53" presetID="10" presetClass="exit" presetSubtype="0" fill="hold" nodeType="afterEffect">
                                  <p:stCondLst>
                                    <p:cond delay="300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Quotidien SESAM-Vitale</a:t>
            </a:r>
          </a:p>
        </p:txBody>
      </p:sp>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11" name="Image 10">
            <a:extLst>
              <a:ext uri="{FF2B5EF4-FFF2-40B4-BE49-F238E27FC236}">
                <a16:creationId xmlns:a16="http://schemas.microsoft.com/office/drawing/2014/main" id="{49CEFDB4-A667-4E46-BEEE-4BE1F5A3AC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328" y="1467759"/>
            <a:ext cx="720000" cy="720000"/>
          </a:xfrm>
          <a:prstGeom prst="rect">
            <a:avLst/>
          </a:prstGeom>
        </p:spPr>
      </p:pic>
      <p:sp>
        <p:nvSpPr>
          <p:cNvPr id="31" name="ZoneTexte 30">
            <a:extLst>
              <a:ext uri="{FF2B5EF4-FFF2-40B4-BE49-F238E27FC236}">
                <a16:creationId xmlns:a16="http://schemas.microsoft.com/office/drawing/2014/main" id="{A5CCDE47-981C-4DC6-843E-29B159C7E698}"/>
              </a:ext>
            </a:extLst>
          </p:cNvPr>
          <p:cNvSpPr txBox="1"/>
          <p:nvPr/>
        </p:nvSpPr>
        <p:spPr>
          <a:xfrm>
            <a:off x="4559870" y="1379173"/>
            <a:ext cx="7028227" cy="430887"/>
          </a:xfrm>
          <a:prstGeom prst="rect">
            <a:avLst/>
          </a:prstGeom>
          <a:noFill/>
        </p:spPr>
        <p:txBody>
          <a:bodyPr wrap="square" rtlCol="0">
            <a:spAutoFit/>
          </a:bodyPr>
          <a:lstStyle/>
          <a:p>
            <a:r>
              <a:rPr lang="fr-FR" sz="2200" b="1" dirty="0">
                <a:solidFill>
                  <a:srgbClr val="433683"/>
                </a:solidFill>
              </a:rPr>
              <a:t>Cadence de Facturation et de Télétransmission (TLT)</a:t>
            </a:r>
          </a:p>
        </p:txBody>
      </p:sp>
      <p:pic>
        <p:nvPicPr>
          <p:cNvPr id="32" name="Image 31">
            <a:extLst>
              <a:ext uri="{FF2B5EF4-FFF2-40B4-BE49-F238E27FC236}">
                <a16:creationId xmlns:a16="http://schemas.microsoft.com/office/drawing/2014/main" id="{F909F353-6A9A-481D-8454-903E06AE050B}"/>
              </a:ext>
            </a:extLst>
          </p:cNvPr>
          <p:cNvPicPr>
            <a:picLocks noChangeAspect="1"/>
          </p:cNvPicPr>
          <p:nvPr/>
        </p:nvPicPr>
        <p:blipFill>
          <a:blip r:embed="rId5"/>
          <a:stretch>
            <a:fillRect/>
          </a:stretch>
        </p:blipFill>
        <p:spPr>
          <a:xfrm>
            <a:off x="4429434" y="1489285"/>
            <a:ext cx="200025" cy="228600"/>
          </a:xfrm>
          <a:prstGeom prst="rect">
            <a:avLst/>
          </a:prstGeom>
        </p:spPr>
      </p:pic>
      <p:sp>
        <p:nvSpPr>
          <p:cNvPr id="20" name="ZoneTexte 19">
            <a:extLst>
              <a:ext uri="{FF2B5EF4-FFF2-40B4-BE49-F238E27FC236}">
                <a16:creationId xmlns:a16="http://schemas.microsoft.com/office/drawing/2014/main" id="{2CAFE484-2199-4D4B-B027-2AE8BD6EAC01}"/>
              </a:ext>
            </a:extLst>
          </p:cNvPr>
          <p:cNvSpPr txBox="1"/>
          <p:nvPr/>
        </p:nvSpPr>
        <p:spPr>
          <a:xfrm>
            <a:off x="3877519" y="1969216"/>
            <a:ext cx="7710578" cy="1323439"/>
          </a:xfrm>
          <a:prstGeom prst="rect">
            <a:avLst/>
          </a:prstGeom>
          <a:noFill/>
        </p:spPr>
        <p:txBody>
          <a:bodyPr wrap="square">
            <a:spAutoFit/>
          </a:bodyPr>
          <a:lstStyle/>
          <a:p>
            <a:r>
              <a:rPr lang="fr-FR" sz="16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D’après les préconisations du GIE SESAM-VITALE la fréquence de télétransmission doit être d’</a:t>
            </a:r>
            <a:r>
              <a:rPr lang="fr-FR" sz="16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une télétransmission toutes les 48 heures.</a:t>
            </a:r>
            <a:br>
              <a:rPr lang="fr-FR" sz="16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br>
            <a:r>
              <a:rPr lang="fr-FR" sz="1600" i="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(Télétransmission =  à minima une facture (FSE) à envoyer.)</a:t>
            </a:r>
            <a:br>
              <a:rPr lang="fr-FR" sz="16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br>
            <a:br>
              <a:rPr lang="fr-FR" sz="1600" b="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br>
            <a:endParaRPr lang="fr-FR" sz="1600" i="1" dirty="0"/>
          </a:p>
        </p:txBody>
      </p:sp>
      <p:sp>
        <p:nvSpPr>
          <p:cNvPr id="23" name="ZoneTexte 22">
            <a:extLst>
              <a:ext uri="{FF2B5EF4-FFF2-40B4-BE49-F238E27FC236}">
                <a16:creationId xmlns:a16="http://schemas.microsoft.com/office/drawing/2014/main" id="{17DD8C8F-70B4-4BAD-9628-1180334CFB84}"/>
              </a:ext>
            </a:extLst>
          </p:cNvPr>
          <p:cNvSpPr txBox="1"/>
          <p:nvPr/>
        </p:nvSpPr>
        <p:spPr>
          <a:xfrm>
            <a:off x="3877519" y="3292655"/>
            <a:ext cx="7710577" cy="2308324"/>
          </a:xfrm>
          <a:prstGeom prst="rect">
            <a:avLst/>
          </a:prstGeom>
          <a:noFill/>
        </p:spPr>
        <p:txBody>
          <a:bodyPr wrap="square">
            <a:spAutoFit/>
          </a:bodyPr>
          <a:lstStyle/>
          <a:p>
            <a:r>
              <a:rPr lang="fr-FR" sz="16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En cas de génération de gros volumes de factures notamment (plus de 1000 factures/mois) </a:t>
            </a:r>
          </a:p>
          <a:p>
            <a:pPr marL="285750" indent="-285750">
              <a:buFont typeface="Arial" panose="020B0604020202020204" pitchFamily="34" charset="0"/>
              <a:buChar char="•"/>
            </a:pPr>
            <a:r>
              <a:rPr lang="fr-FR" sz="16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Si facturation et télétransmission 1 fois par mois : le traitement pourra être plus long et pourra poser des difficultés techniques au moment de la télétransmission des Pièces Jointes SCOR.</a:t>
            </a:r>
          </a:p>
          <a:p>
            <a:pPr marL="285750" indent="-285750" algn="just">
              <a:buFont typeface="Arial" panose="020B0604020202020204" pitchFamily="34" charset="0"/>
              <a:buChar char="•"/>
            </a:pPr>
            <a:r>
              <a:rPr lang="fr-FR" sz="16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Afin d’éviter ces problèmes, il est nécessaire de changer le rythme de facturation en privilégiant au mieux tous les jours, ou deux à trois fois par semaine, pour épurer le flux de télétransmission, avoir des retours plus rapides et fluidifier le traitement des rejets.</a:t>
            </a:r>
            <a:br>
              <a:rPr lang="fr-FR" sz="16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br>
            <a:endParaRPr lang="fr-FR" sz="16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600" i="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Cf. schéma étapes de télétransmission d’une facture ci-après</a:t>
            </a:r>
            <a:r>
              <a:rPr lang="fr-FR" sz="16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p>
        </p:txBody>
      </p:sp>
    </p:spTree>
    <p:extLst>
      <p:ext uri="{BB962C8B-B14F-4D97-AF65-F5344CB8AC3E}">
        <p14:creationId xmlns:p14="http://schemas.microsoft.com/office/powerpoint/2010/main" val="5969178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Quotidien SESAM-Vitale</a:t>
            </a:r>
          </a:p>
        </p:txBody>
      </p:sp>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11" name="Image 10">
            <a:extLst>
              <a:ext uri="{FF2B5EF4-FFF2-40B4-BE49-F238E27FC236}">
                <a16:creationId xmlns:a16="http://schemas.microsoft.com/office/drawing/2014/main" id="{49CEFDB4-A667-4E46-BEEE-4BE1F5A3AC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328" y="1467759"/>
            <a:ext cx="720000" cy="720000"/>
          </a:xfrm>
          <a:prstGeom prst="rect">
            <a:avLst/>
          </a:prstGeom>
        </p:spPr>
      </p:pic>
      <p:sp>
        <p:nvSpPr>
          <p:cNvPr id="31" name="ZoneTexte 30">
            <a:extLst>
              <a:ext uri="{FF2B5EF4-FFF2-40B4-BE49-F238E27FC236}">
                <a16:creationId xmlns:a16="http://schemas.microsoft.com/office/drawing/2014/main" id="{A5CCDE47-981C-4DC6-843E-29B159C7E698}"/>
              </a:ext>
            </a:extLst>
          </p:cNvPr>
          <p:cNvSpPr txBox="1"/>
          <p:nvPr/>
        </p:nvSpPr>
        <p:spPr>
          <a:xfrm>
            <a:off x="4559870" y="1379173"/>
            <a:ext cx="7028227" cy="430887"/>
          </a:xfrm>
          <a:prstGeom prst="rect">
            <a:avLst/>
          </a:prstGeom>
          <a:noFill/>
        </p:spPr>
        <p:txBody>
          <a:bodyPr wrap="square" rtlCol="0">
            <a:spAutoFit/>
          </a:bodyPr>
          <a:lstStyle/>
          <a:p>
            <a:r>
              <a:rPr lang="fr-FR" sz="2200" b="1" dirty="0">
                <a:solidFill>
                  <a:srgbClr val="433683"/>
                </a:solidFill>
              </a:rPr>
              <a:t>Etapes pour la Télétransmission (TLT) d’une facture</a:t>
            </a:r>
          </a:p>
        </p:txBody>
      </p:sp>
      <p:pic>
        <p:nvPicPr>
          <p:cNvPr id="32" name="Image 31">
            <a:extLst>
              <a:ext uri="{FF2B5EF4-FFF2-40B4-BE49-F238E27FC236}">
                <a16:creationId xmlns:a16="http://schemas.microsoft.com/office/drawing/2014/main" id="{F909F353-6A9A-481D-8454-903E06AE050B}"/>
              </a:ext>
            </a:extLst>
          </p:cNvPr>
          <p:cNvPicPr>
            <a:picLocks noChangeAspect="1"/>
          </p:cNvPicPr>
          <p:nvPr/>
        </p:nvPicPr>
        <p:blipFill>
          <a:blip r:embed="rId5"/>
          <a:stretch>
            <a:fillRect/>
          </a:stretch>
        </p:blipFill>
        <p:spPr>
          <a:xfrm>
            <a:off x="4429434" y="1489285"/>
            <a:ext cx="200025" cy="228600"/>
          </a:xfrm>
          <a:prstGeom prst="rect">
            <a:avLst/>
          </a:prstGeom>
        </p:spPr>
      </p:pic>
      <p:sp>
        <p:nvSpPr>
          <p:cNvPr id="20" name="ZoneTexte 19">
            <a:extLst>
              <a:ext uri="{FF2B5EF4-FFF2-40B4-BE49-F238E27FC236}">
                <a16:creationId xmlns:a16="http://schemas.microsoft.com/office/drawing/2014/main" id="{2CAFE484-2199-4D4B-B027-2AE8BD6EAC01}"/>
              </a:ext>
            </a:extLst>
          </p:cNvPr>
          <p:cNvSpPr txBox="1"/>
          <p:nvPr/>
        </p:nvSpPr>
        <p:spPr>
          <a:xfrm>
            <a:off x="3877519" y="1800161"/>
            <a:ext cx="7710578" cy="1077218"/>
          </a:xfrm>
          <a:prstGeom prst="rect">
            <a:avLst/>
          </a:prstGeom>
          <a:noFill/>
        </p:spPr>
        <p:txBody>
          <a:bodyPr wrap="square">
            <a:spAutoFit/>
          </a:bodyPr>
          <a:lstStyle/>
          <a:p>
            <a:r>
              <a:rPr lang="fr-FR" sz="16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La télétransmission et règlement d’une facture s’effectue en plusieurs étapes (plusieurs télétransmissions nécessaires).</a:t>
            </a:r>
            <a:br>
              <a:rPr lang="fr-FR" sz="16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br>
            <a:r>
              <a:rPr lang="fr-FR" sz="16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Il est donc nécessaire d’effectuer des télétransmissions régulièrement pour transmettre une facture + sa PJ SCOR et recevoir le retour de paiement</a:t>
            </a:r>
            <a:endParaRPr lang="fr-FR" sz="1600" dirty="0"/>
          </a:p>
        </p:txBody>
      </p:sp>
      <p:sp>
        <p:nvSpPr>
          <p:cNvPr id="23" name="ZoneTexte 22">
            <a:extLst>
              <a:ext uri="{FF2B5EF4-FFF2-40B4-BE49-F238E27FC236}">
                <a16:creationId xmlns:a16="http://schemas.microsoft.com/office/drawing/2014/main" id="{17DD8C8F-70B4-4BAD-9628-1180334CFB84}"/>
              </a:ext>
            </a:extLst>
          </p:cNvPr>
          <p:cNvSpPr txBox="1"/>
          <p:nvPr/>
        </p:nvSpPr>
        <p:spPr>
          <a:xfrm>
            <a:off x="3943758" y="5977784"/>
            <a:ext cx="4593955" cy="307777"/>
          </a:xfrm>
          <a:prstGeom prst="rect">
            <a:avLst/>
          </a:prstGeom>
          <a:noFill/>
        </p:spPr>
        <p:txBody>
          <a:bodyPr wrap="square">
            <a:spAutoFit/>
          </a:bodyPr>
          <a:lstStyle/>
          <a:p>
            <a:r>
              <a:rPr lang="fr-FR" sz="1400" dirty="0">
                <a:solidFill>
                  <a:schemeClr val="accent5"/>
                </a:solidFill>
                <a:effectLst/>
                <a:latin typeface="Calibri" panose="020F0502020204030204" pitchFamily="34" charset="0"/>
                <a:ea typeface="Times New Roman" panose="02020603050405020304" pitchFamily="18" charset="0"/>
                <a:cs typeface="Times New Roman" panose="02020603050405020304" pitchFamily="18" charset="0"/>
              </a:rPr>
              <a:t> Délai limité pour certaines CPAM entre envoi FSE et PJSCOR</a:t>
            </a:r>
            <a:endParaRPr lang="fr-FR" sz="1400" dirty="0">
              <a:solidFill>
                <a:schemeClr val="accent5"/>
              </a:solidFill>
            </a:endParaRPr>
          </a:p>
        </p:txBody>
      </p:sp>
      <p:graphicFrame>
        <p:nvGraphicFramePr>
          <p:cNvPr id="4" name="Diagramme 3">
            <a:extLst>
              <a:ext uri="{FF2B5EF4-FFF2-40B4-BE49-F238E27FC236}">
                <a16:creationId xmlns:a16="http://schemas.microsoft.com/office/drawing/2014/main" id="{BADF604A-01EE-422E-9585-8D1F97CC130E}"/>
              </a:ext>
            </a:extLst>
          </p:cNvPr>
          <p:cNvGraphicFramePr/>
          <p:nvPr>
            <p:extLst>
              <p:ext uri="{D42A27DB-BD31-4B8C-83A1-F6EECF244321}">
                <p14:modId xmlns:p14="http://schemas.microsoft.com/office/powerpoint/2010/main" val="4244560759"/>
              </p:ext>
            </p:extLst>
          </p:nvPr>
        </p:nvGraphicFramePr>
        <p:xfrm>
          <a:off x="3545114" y="2863623"/>
          <a:ext cx="8531615" cy="31141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Accolade fermante 11">
            <a:extLst>
              <a:ext uri="{FF2B5EF4-FFF2-40B4-BE49-F238E27FC236}">
                <a16:creationId xmlns:a16="http://schemas.microsoft.com/office/drawing/2014/main" id="{0BAEC520-BAA9-461D-8C72-453F5E734A2C}"/>
              </a:ext>
            </a:extLst>
          </p:cNvPr>
          <p:cNvSpPr/>
          <p:nvPr/>
        </p:nvSpPr>
        <p:spPr>
          <a:xfrm rot="5400000">
            <a:off x="6074804" y="3154979"/>
            <a:ext cx="293115" cy="5352496"/>
          </a:xfrm>
          <a:prstGeom prst="rightBrace">
            <a:avLst>
              <a:gd name="adj1" fmla="val 25000"/>
              <a:gd name="adj2" fmla="val 53058"/>
            </a:avLst>
          </a:prstGeom>
          <a:ln>
            <a:headEnd type="triangle"/>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8050783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000"/>
                            </p:stCondLst>
                            <p:childTnLst>
                              <p:par>
                                <p:cTn id="17" presetID="22" presetClass="entr" presetSubtype="8"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 y="0"/>
            <a:ext cx="12181172" cy="68580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sp>
        <p:nvSpPr>
          <p:cNvPr id="31" name="ZoneTexte 30">
            <a:extLst>
              <a:ext uri="{FF2B5EF4-FFF2-40B4-BE49-F238E27FC236}">
                <a16:creationId xmlns:a16="http://schemas.microsoft.com/office/drawing/2014/main" id="{A5CCDE47-981C-4DC6-843E-29B159C7E698}"/>
              </a:ext>
            </a:extLst>
          </p:cNvPr>
          <p:cNvSpPr txBox="1"/>
          <p:nvPr/>
        </p:nvSpPr>
        <p:spPr>
          <a:xfrm>
            <a:off x="4559870" y="1379173"/>
            <a:ext cx="2650555" cy="430887"/>
          </a:xfrm>
          <a:prstGeom prst="rect">
            <a:avLst/>
          </a:prstGeom>
          <a:noFill/>
        </p:spPr>
        <p:txBody>
          <a:bodyPr wrap="square" rtlCol="0">
            <a:spAutoFit/>
          </a:bodyPr>
          <a:lstStyle/>
          <a:p>
            <a:r>
              <a:rPr lang="fr-FR" sz="2200" b="1" dirty="0">
                <a:solidFill>
                  <a:srgbClr val="433683"/>
                </a:solidFill>
              </a:rPr>
              <a:t>Contact</a:t>
            </a:r>
          </a:p>
        </p:txBody>
      </p:sp>
      <p:pic>
        <p:nvPicPr>
          <p:cNvPr id="32" name="Image 31">
            <a:extLst>
              <a:ext uri="{FF2B5EF4-FFF2-40B4-BE49-F238E27FC236}">
                <a16:creationId xmlns:a16="http://schemas.microsoft.com/office/drawing/2014/main" id="{F909F353-6A9A-481D-8454-903E06AE050B}"/>
              </a:ext>
            </a:extLst>
          </p:cNvPr>
          <p:cNvPicPr>
            <a:picLocks noChangeAspect="1"/>
          </p:cNvPicPr>
          <p:nvPr/>
        </p:nvPicPr>
        <p:blipFill>
          <a:blip r:embed="rId4"/>
          <a:stretch>
            <a:fillRect/>
          </a:stretch>
        </p:blipFill>
        <p:spPr>
          <a:xfrm>
            <a:off x="4429434" y="1489285"/>
            <a:ext cx="200025" cy="228600"/>
          </a:xfrm>
          <a:prstGeom prst="rect">
            <a:avLst/>
          </a:prstGeom>
        </p:spPr>
      </p:pic>
      <p:sp>
        <p:nvSpPr>
          <p:cNvPr id="17" name="Rectangle 16">
            <a:extLst>
              <a:ext uri="{FF2B5EF4-FFF2-40B4-BE49-F238E27FC236}">
                <a16:creationId xmlns:a16="http://schemas.microsoft.com/office/drawing/2014/main" id="{4F263A88-86DE-470B-9230-42DA6F4000DC}"/>
              </a:ext>
            </a:extLst>
          </p:cNvPr>
          <p:cNvSpPr/>
          <p:nvPr/>
        </p:nvSpPr>
        <p:spPr>
          <a:xfrm>
            <a:off x="4559870" y="1837213"/>
            <a:ext cx="6444764" cy="2246769"/>
          </a:xfrm>
          <a:prstGeom prst="rect">
            <a:avLst/>
          </a:prstGeom>
        </p:spPr>
        <p:txBody>
          <a:bodyPr wrap="square">
            <a:spAutoFit/>
          </a:bodyPr>
          <a:lstStyle/>
          <a:p>
            <a:pPr algn="just"/>
            <a:r>
              <a:rPr lang="fr-FR" sz="2800" b="1" dirty="0">
                <a:solidFill>
                  <a:schemeClr val="accent1"/>
                </a:solidFill>
                <a:hlinkClick r:id="rId5">
                  <a:extLst>
                    <a:ext uri="{A12FA001-AC4F-418D-AE19-62706E023703}">
                      <ahyp:hlinkClr xmlns:ahyp="http://schemas.microsoft.com/office/drawing/2018/hyperlinkcolor" val="tx"/>
                    </a:ext>
                  </a:extLst>
                </a:hlinkClick>
              </a:rPr>
              <a:t>https://www.mustinformatique.com/</a:t>
            </a:r>
            <a:endParaRPr lang="fr-FR" sz="2800" b="1" dirty="0">
              <a:solidFill>
                <a:schemeClr val="accent1"/>
              </a:solidFill>
            </a:endParaRPr>
          </a:p>
          <a:p>
            <a:pPr algn="just"/>
            <a:r>
              <a:rPr lang="fr-FR" sz="2800" dirty="0"/>
              <a:t>ou</a:t>
            </a:r>
            <a:r>
              <a:rPr lang="fr-FR" sz="2800" b="1" dirty="0">
                <a:solidFill>
                  <a:schemeClr val="accent1"/>
                </a:solidFill>
              </a:rPr>
              <a:t> </a:t>
            </a:r>
            <a:endParaRPr lang="fr-FR" sz="2800" b="1" dirty="0"/>
          </a:p>
          <a:p>
            <a:pPr algn="just"/>
            <a:r>
              <a:rPr lang="fr-FR" sz="2800" b="1" i="0" u="none" strike="noStrike" dirty="0">
                <a:solidFill>
                  <a:schemeClr val="accent1"/>
                </a:solidFill>
                <a:effectLst/>
                <a:latin typeface="Source Sans Pro" panose="020B0503030403020204" pitchFamily="34" charset="0"/>
                <a:hlinkClick r:id="rId6">
                  <a:extLst>
                    <a:ext uri="{A12FA001-AC4F-418D-AE19-62706E023703}">
                      <ahyp:hlinkClr xmlns:ahyp="http://schemas.microsoft.com/office/drawing/2018/hyperlinkcolor" val="tx"/>
                    </a:ext>
                  </a:extLst>
                </a:hlinkClick>
              </a:rPr>
              <a:t>commercial@mustinformatique.fr</a:t>
            </a:r>
            <a:r>
              <a:rPr lang="fr-FR" sz="2800" b="1" i="0" u="none" strike="noStrike" dirty="0">
                <a:solidFill>
                  <a:schemeClr val="accent1"/>
                </a:solidFill>
                <a:effectLst/>
                <a:latin typeface="Source Sans Pro" panose="020B0503030403020204" pitchFamily="34" charset="0"/>
              </a:rPr>
              <a:t> </a:t>
            </a:r>
          </a:p>
          <a:p>
            <a:pPr algn="just"/>
            <a:r>
              <a:rPr lang="fr-FR" sz="2800" dirty="0"/>
              <a:t>ou</a:t>
            </a:r>
            <a:r>
              <a:rPr lang="fr-FR" sz="2800" b="1" dirty="0">
                <a:solidFill>
                  <a:schemeClr val="accent1"/>
                </a:solidFill>
              </a:rPr>
              <a:t> </a:t>
            </a:r>
            <a:endParaRPr lang="fr-FR" sz="2800" b="1" dirty="0"/>
          </a:p>
          <a:p>
            <a:pPr algn="just"/>
            <a:r>
              <a:rPr lang="fr-FR" sz="2800" b="1" i="0" u="none" strike="noStrike" dirty="0">
                <a:solidFill>
                  <a:schemeClr val="accent1"/>
                </a:solidFill>
                <a:effectLst/>
                <a:latin typeface="Source Sans Pro" panose="020B0503030403020204" pitchFamily="34" charset="0"/>
              </a:rPr>
              <a:t>05 55 48 49 55</a:t>
            </a:r>
            <a:r>
              <a:rPr lang="fr-FR" sz="2800" b="1" i="0" dirty="0">
                <a:solidFill>
                  <a:schemeClr val="accent1"/>
                </a:solidFill>
                <a:effectLst/>
                <a:latin typeface="Source Sans Pro" panose="020B0503030403020204" pitchFamily="34" charset="0"/>
              </a:rPr>
              <a:t> </a:t>
            </a:r>
            <a:endParaRPr lang="fr-FR" sz="2800" b="1" dirty="0">
              <a:solidFill>
                <a:schemeClr val="accent1"/>
              </a:solidFill>
            </a:endParaRPr>
          </a:p>
        </p:txBody>
      </p:sp>
    </p:spTree>
    <p:extLst>
      <p:ext uri="{BB962C8B-B14F-4D97-AF65-F5344CB8AC3E}">
        <p14:creationId xmlns:p14="http://schemas.microsoft.com/office/powerpoint/2010/main" val="253883277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Préambule</a:t>
            </a:r>
          </a:p>
        </p:txBody>
      </p:sp>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sp>
        <p:nvSpPr>
          <p:cNvPr id="31" name="ZoneTexte 30">
            <a:extLst>
              <a:ext uri="{FF2B5EF4-FFF2-40B4-BE49-F238E27FC236}">
                <a16:creationId xmlns:a16="http://schemas.microsoft.com/office/drawing/2014/main" id="{A5CCDE47-981C-4DC6-843E-29B159C7E698}"/>
              </a:ext>
            </a:extLst>
          </p:cNvPr>
          <p:cNvSpPr txBox="1"/>
          <p:nvPr/>
        </p:nvSpPr>
        <p:spPr>
          <a:xfrm>
            <a:off x="4559870" y="1379173"/>
            <a:ext cx="2650555" cy="430887"/>
          </a:xfrm>
          <a:prstGeom prst="rect">
            <a:avLst/>
          </a:prstGeom>
          <a:noFill/>
        </p:spPr>
        <p:txBody>
          <a:bodyPr wrap="square" rtlCol="0">
            <a:spAutoFit/>
          </a:bodyPr>
          <a:lstStyle/>
          <a:p>
            <a:r>
              <a:rPr lang="fr-FR" sz="2200" b="1" dirty="0">
                <a:solidFill>
                  <a:srgbClr val="433683"/>
                </a:solidFill>
              </a:rPr>
              <a:t>l’</a:t>
            </a:r>
            <a:r>
              <a:rPr lang="fr-FR" sz="2200" b="1" dirty="0" err="1">
                <a:solidFill>
                  <a:srgbClr val="433683"/>
                </a:solidFill>
              </a:rPr>
              <a:t>ADRi</a:t>
            </a:r>
            <a:r>
              <a:rPr lang="fr-FR" sz="2200" b="1" dirty="0">
                <a:solidFill>
                  <a:srgbClr val="433683"/>
                </a:solidFill>
              </a:rPr>
              <a:t> c’est quoi ? </a:t>
            </a:r>
          </a:p>
        </p:txBody>
      </p:sp>
      <p:pic>
        <p:nvPicPr>
          <p:cNvPr id="32" name="Image 31">
            <a:extLst>
              <a:ext uri="{FF2B5EF4-FFF2-40B4-BE49-F238E27FC236}">
                <a16:creationId xmlns:a16="http://schemas.microsoft.com/office/drawing/2014/main" id="{F909F353-6A9A-481D-8454-903E06AE050B}"/>
              </a:ext>
            </a:extLst>
          </p:cNvPr>
          <p:cNvPicPr>
            <a:picLocks noChangeAspect="1"/>
          </p:cNvPicPr>
          <p:nvPr/>
        </p:nvPicPr>
        <p:blipFill>
          <a:blip r:embed="rId4"/>
          <a:stretch>
            <a:fillRect/>
          </a:stretch>
        </p:blipFill>
        <p:spPr>
          <a:xfrm>
            <a:off x="4429434" y="1489285"/>
            <a:ext cx="200025" cy="228600"/>
          </a:xfrm>
          <a:prstGeom prst="rect">
            <a:avLst/>
          </a:prstGeom>
        </p:spPr>
      </p:pic>
      <p:pic>
        <p:nvPicPr>
          <p:cNvPr id="18" name="Image 17">
            <a:extLst>
              <a:ext uri="{FF2B5EF4-FFF2-40B4-BE49-F238E27FC236}">
                <a16:creationId xmlns:a16="http://schemas.microsoft.com/office/drawing/2014/main" id="{20B9DCCF-CB9A-4110-9965-CE156B49ED8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89434" y="2400653"/>
            <a:ext cx="1080000" cy="1028347"/>
          </a:xfrm>
          <a:prstGeom prst="rect">
            <a:avLst/>
          </a:prstGeom>
        </p:spPr>
      </p:pic>
      <p:sp>
        <p:nvSpPr>
          <p:cNvPr id="20" name="Rectangle 19">
            <a:extLst>
              <a:ext uri="{FF2B5EF4-FFF2-40B4-BE49-F238E27FC236}">
                <a16:creationId xmlns:a16="http://schemas.microsoft.com/office/drawing/2014/main" id="{75E875B9-15C4-4E4C-AEFE-C41F13533144}"/>
              </a:ext>
            </a:extLst>
          </p:cNvPr>
          <p:cNvSpPr/>
          <p:nvPr/>
        </p:nvSpPr>
        <p:spPr>
          <a:xfrm>
            <a:off x="5150997" y="2130516"/>
            <a:ext cx="6890026" cy="1200329"/>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Tous les </a:t>
            </a:r>
            <a:r>
              <a:rPr lang="fr-FR" b="1" dirty="0">
                <a:solidFill>
                  <a:srgbClr val="4D4D4D"/>
                </a:solidFill>
              </a:rPr>
              <a:t>P</a:t>
            </a:r>
            <a:r>
              <a:rPr lang="fr-FR" dirty="0">
                <a:solidFill>
                  <a:srgbClr val="4D4D4D"/>
                </a:solidFill>
              </a:rPr>
              <a:t>restataires de </a:t>
            </a:r>
            <a:r>
              <a:rPr lang="fr-FR" b="1" dirty="0">
                <a:solidFill>
                  <a:srgbClr val="4D4D4D"/>
                </a:solidFill>
              </a:rPr>
              <a:t>S</a:t>
            </a:r>
            <a:r>
              <a:rPr lang="fr-FR" dirty="0">
                <a:solidFill>
                  <a:srgbClr val="4D4D4D"/>
                </a:solidFill>
              </a:rPr>
              <a:t>oins </a:t>
            </a:r>
            <a:r>
              <a:rPr lang="fr-FR" b="1" dirty="0">
                <a:solidFill>
                  <a:srgbClr val="4D4D4D"/>
                </a:solidFill>
              </a:rPr>
              <a:t>à</a:t>
            </a:r>
            <a:r>
              <a:rPr lang="fr-FR" dirty="0">
                <a:solidFill>
                  <a:srgbClr val="4D4D4D"/>
                </a:solidFill>
              </a:rPr>
              <a:t> </a:t>
            </a:r>
            <a:r>
              <a:rPr lang="fr-FR" b="1" dirty="0">
                <a:solidFill>
                  <a:srgbClr val="4D4D4D"/>
                </a:solidFill>
              </a:rPr>
              <a:t>D</a:t>
            </a:r>
            <a:r>
              <a:rPr lang="fr-FR" dirty="0">
                <a:solidFill>
                  <a:srgbClr val="4D4D4D"/>
                </a:solidFill>
              </a:rPr>
              <a:t>omicile n’ont pas la possibilité d’être en lien direct avec le patient. Ce dernier n’étant pas toujours en mesure d’amener sa carte Vitale (ses droits) au PSAD … il faut donc s’en remettre à </a:t>
            </a:r>
            <a:r>
              <a:rPr lang="fr-FR" b="1" dirty="0">
                <a:solidFill>
                  <a:srgbClr val="4D4D4D"/>
                </a:solidFill>
              </a:rPr>
              <a:t>A</a:t>
            </a:r>
            <a:r>
              <a:rPr lang="fr-FR" dirty="0">
                <a:solidFill>
                  <a:srgbClr val="4D4D4D"/>
                </a:solidFill>
              </a:rPr>
              <a:t>cquisition des </a:t>
            </a:r>
            <a:r>
              <a:rPr lang="fr-FR" b="1" dirty="0" err="1">
                <a:solidFill>
                  <a:srgbClr val="4D4D4D"/>
                </a:solidFill>
              </a:rPr>
              <a:t>DR</a:t>
            </a:r>
            <a:r>
              <a:rPr lang="fr-FR" dirty="0" err="1">
                <a:solidFill>
                  <a:srgbClr val="4D4D4D"/>
                </a:solidFill>
              </a:rPr>
              <a:t>oits</a:t>
            </a:r>
            <a:r>
              <a:rPr lang="fr-FR" dirty="0">
                <a:solidFill>
                  <a:srgbClr val="4D4D4D"/>
                </a:solidFill>
              </a:rPr>
              <a:t> </a:t>
            </a:r>
            <a:r>
              <a:rPr lang="fr-FR" b="1" dirty="0">
                <a:solidFill>
                  <a:srgbClr val="4D4D4D"/>
                </a:solidFill>
              </a:rPr>
              <a:t>i</a:t>
            </a:r>
            <a:r>
              <a:rPr lang="fr-FR" dirty="0">
                <a:solidFill>
                  <a:srgbClr val="4D4D4D"/>
                </a:solidFill>
              </a:rPr>
              <a:t>ntégrée (ADRi).</a:t>
            </a:r>
          </a:p>
        </p:txBody>
      </p:sp>
      <p:sp>
        <p:nvSpPr>
          <p:cNvPr id="21" name="Rectangle 20">
            <a:extLst>
              <a:ext uri="{FF2B5EF4-FFF2-40B4-BE49-F238E27FC236}">
                <a16:creationId xmlns:a16="http://schemas.microsoft.com/office/drawing/2014/main" id="{34DC78CB-CBB1-4F0A-9627-525B2FFA6639}"/>
              </a:ext>
            </a:extLst>
          </p:cNvPr>
          <p:cNvSpPr/>
          <p:nvPr/>
        </p:nvSpPr>
        <p:spPr>
          <a:xfrm>
            <a:off x="5150997" y="3449361"/>
            <a:ext cx="6890026" cy="923330"/>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Ce mode s’actionne en SESAM-Vitale et permet d’interroger les droits patients avec une grande fiabilité comme pour une lecture de Carte Vitale qui serait à jour. </a:t>
            </a:r>
          </a:p>
        </p:txBody>
      </p:sp>
      <p:sp>
        <p:nvSpPr>
          <p:cNvPr id="22" name="Rectangle 21">
            <a:extLst>
              <a:ext uri="{FF2B5EF4-FFF2-40B4-BE49-F238E27FC236}">
                <a16:creationId xmlns:a16="http://schemas.microsoft.com/office/drawing/2014/main" id="{99E0A89E-209C-4027-88FF-F0242A74911F}"/>
              </a:ext>
            </a:extLst>
          </p:cNvPr>
          <p:cNvSpPr/>
          <p:nvPr/>
        </p:nvSpPr>
        <p:spPr>
          <a:xfrm>
            <a:off x="5150997" y="4493754"/>
            <a:ext cx="6890026" cy="1200329"/>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Le fonctionnement est assez simple, moyennant quelques informations (nom, NIR, rang bénéficiaire, date de naissance) et la présence de la carte CPS ; on pourra interroger et renseigner automatiquement les droits.</a:t>
            </a:r>
          </a:p>
        </p:txBody>
      </p:sp>
      <p:sp>
        <p:nvSpPr>
          <p:cNvPr id="23" name="Rectangle 22">
            <a:extLst>
              <a:ext uri="{FF2B5EF4-FFF2-40B4-BE49-F238E27FC236}">
                <a16:creationId xmlns:a16="http://schemas.microsoft.com/office/drawing/2014/main" id="{F946C1B4-5E54-4BC0-B3CC-187CAA8C1465}"/>
              </a:ext>
            </a:extLst>
          </p:cNvPr>
          <p:cNvSpPr/>
          <p:nvPr/>
        </p:nvSpPr>
        <p:spPr>
          <a:xfrm>
            <a:off x="5150997" y="5815146"/>
            <a:ext cx="6890026" cy="646331"/>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Mieux encore on pourra interroger en masse pour contrôler des ALD ou des C2S qui arriveraient à terme !</a:t>
            </a:r>
          </a:p>
        </p:txBody>
      </p:sp>
      <p:pic>
        <p:nvPicPr>
          <p:cNvPr id="24" name="Image 23">
            <a:extLst>
              <a:ext uri="{FF2B5EF4-FFF2-40B4-BE49-F238E27FC236}">
                <a16:creationId xmlns:a16="http://schemas.microsoft.com/office/drawing/2014/main" id="{9E581271-1448-4B58-8292-CE276AD6B1A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069434" y="4974083"/>
            <a:ext cx="720000" cy="720000"/>
          </a:xfrm>
          <a:prstGeom prst="rect">
            <a:avLst/>
          </a:prstGeom>
        </p:spPr>
      </p:pic>
      <p:sp>
        <p:nvSpPr>
          <p:cNvPr id="25" name="ZoneTexte 24">
            <a:extLst>
              <a:ext uri="{FF2B5EF4-FFF2-40B4-BE49-F238E27FC236}">
                <a16:creationId xmlns:a16="http://schemas.microsoft.com/office/drawing/2014/main" id="{74AB6DF0-0FC2-4AAC-9066-D15EE8F01CE9}"/>
              </a:ext>
            </a:extLst>
          </p:cNvPr>
          <p:cNvSpPr txBox="1"/>
          <p:nvPr/>
        </p:nvSpPr>
        <p:spPr>
          <a:xfrm>
            <a:off x="7686675" y="6531603"/>
            <a:ext cx="4686300" cy="369332"/>
          </a:xfrm>
          <a:prstGeom prst="rect">
            <a:avLst/>
          </a:prstGeom>
          <a:noFill/>
        </p:spPr>
        <p:txBody>
          <a:bodyPr wrap="square">
            <a:spAutoFit/>
          </a:bodyPr>
          <a:lstStyle/>
          <a:p>
            <a:r>
              <a:rPr lang="fr-FR" dirty="0">
                <a:hlinkClick r:id="rId7"/>
              </a:rPr>
              <a:t>https://www.mustinformatique.com/20554-2/</a:t>
            </a:r>
            <a:endParaRPr lang="fr-FR" dirty="0"/>
          </a:p>
        </p:txBody>
      </p:sp>
    </p:spTree>
    <p:extLst>
      <p:ext uri="{BB962C8B-B14F-4D97-AF65-F5344CB8AC3E}">
        <p14:creationId xmlns:p14="http://schemas.microsoft.com/office/powerpoint/2010/main" val="35370671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childTnLst>
                          </p:cTn>
                        </p:par>
                        <p:par>
                          <p:cTn id="19" fill="hold">
                            <p:stCondLst>
                              <p:cond delay="2500"/>
                            </p:stCondLst>
                            <p:childTnLst>
                              <p:par>
                                <p:cTn id="20" presetID="10" presetClass="entr" presetSubtype="0" fill="hold" grpId="0" nodeType="afterEffect">
                                  <p:stCondLst>
                                    <p:cond delay="30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6000"/>
                            </p:stCondLst>
                            <p:childTnLst>
                              <p:par>
                                <p:cTn id="24" presetID="10" presetClass="entr" presetSubtype="0" fill="hold" nodeType="afterEffect">
                                  <p:stCondLst>
                                    <p:cond delay="225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8750"/>
                            </p:stCondLst>
                            <p:childTnLst>
                              <p:par>
                                <p:cTn id="28" presetID="10"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9250"/>
                            </p:stCondLst>
                            <p:childTnLst>
                              <p:par>
                                <p:cTn id="32" presetID="10" presetClass="entr" presetSubtype="0" fill="hold" grpId="0" nodeType="afterEffect">
                                  <p:stCondLst>
                                    <p:cond delay="30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12750"/>
                            </p:stCondLst>
                            <p:childTnLst>
                              <p:par>
                                <p:cTn id="36" presetID="10" presetClass="entr" presetSubtype="0" fill="hold" grpId="0" nodeType="afterEffect">
                                  <p:stCondLst>
                                    <p:cond delay="15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0" grpId="0"/>
      <p:bldP spid="21" grpId="0"/>
      <p:bldP spid="22" grpId="0"/>
      <p:bldP spid="23"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Objectif</a:t>
            </a:r>
          </a:p>
        </p:txBody>
      </p:sp>
      <p:sp>
        <p:nvSpPr>
          <p:cNvPr id="11" name="Rectangle 10"/>
          <p:cNvSpPr/>
          <p:nvPr/>
        </p:nvSpPr>
        <p:spPr>
          <a:xfrm>
            <a:off x="4247902" y="2237042"/>
            <a:ext cx="7651002" cy="2031325"/>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La finalité de cette présentation :</a:t>
            </a:r>
          </a:p>
          <a:p>
            <a:pPr marL="742950" lvl="1" indent="-285750" algn="just">
              <a:buFont typeface="Arial" panose="020B0604020202020204" pitchFamily="34" charset="0"/>
              <a:buChar char="•"/>
            </a:pPr>
            <a:r>
              <a:rPr lang="fr-FR" dirty="0">
                <a:solidFill>
                  <a:srgbClr val="4D4D4D"/>
                </a:solidFill>
              </a:rPr>
              <a:t>comprendre le rythme qui vous permettra de passer en SESAM-Vitale dans les meilleures conditions possibles.</a:t>
            </a:r>
          </a:p>
          <a:p>
            <a:pPr marL="742950" lvl="1" indent="-285750" algn="just">
              <a:buFont typeface="Arial" panose="020B0604020202020204" pitchFamily="34" charset="0"/>
              <a:buChar char="•"/>
            </a:pPr>
            <a:r>
              <a:rPr lang="fr-FR" dirty="0">
                <a:solidFill>
                  <a:srgbClr val="4D4D4D"/>
                </a:solidFill>
              </a:rPr>
              <a:t>comprendre l’intérêt des échanges que vous aurez avec nos différents services</a:t>
            </a:r>
          </a:p>
          <a:p>
            <a:pPr marL="742950" lvl="1" indent="-285750" algn="just">
              <a:buFont typeface="Arial" panose="020B0604020202020204" pitchFamily="34" charset="0"/>
              <a:buChar char="•"/>
            </a:pPr>
            <a:r>
              <a:rPr lang="fr-FR" dirty="0">
                <a:solidFill>
                  <a:srgbClr val="4D4D4D"/>
                </a:solidFill>
              </a:rPr>
              <a:t>comprendre les actions que chacun (vous et nous) doit mettre en œuvre pour rendre réalisable votre passage en SESAM-Vitale.</a:t>
            </a:r>
          </a:p>
        </p:txBody>
      </p:sp>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grpSp>
        <p:nvGrpSpPr>
          <p:cNvPr id="12" name="Groupe 11">
            <a:extLst>
              <a:ext uri="{FF2B5EF4-FFF2-40B4-BE49-F238E27FC236}">
                <a16:creationId xmlns:a16="http://schemas.microsoft.com/office/drawing/2014/main" id="{759B5DB9-8BB4-4EBC-90A2-BF8F8994324D}"/>
              </a:ext>
            </a:extLst>
          </p:cNvPr>
          <p:cNvGrpSpPr>
            <a:grpSpLocks/>
          </p:cNvGrpSpPr>
          <p:nvPr/>
        </p:nvGrpSpPr>
        <p:grpSpPr>
          <a:xfrm>
            <a:off x="3693412" y="1789900"/>
            <a:ext cx="464400" cy="2999625"/>
            <a:chOff x="7717278" y="1431252"/>
            <a:chExt cx="464858" cy="3869477"/>
          </a:xfrm>
        </p:grpSpPr>
        <p:cxnSp>
          <p:nvCxnSpPr>
            <p:cNvPr id="13" name="Connecteur droit avec flèche 12">
              <a:extLst>
                <a:ext uri="{FF2B5EF4-FFF2-40B4-BE49-F238E27FC236}">
                  <a16:creationId xmlns:a16="http://schemas.microsoft.com/office/drawing/2014/main" id="{3B86AF0B-69C7-4900-A80A-D99A77DD43DE}"/>
                </a:ext>
              </a:extLst>
            </p:cNvPr>
            <p:cNvCxnSpPr>
              <a:cxnSpLocks/>
            </p:cNvCxnSpPr>
            <p:nvPr/>
          </p:nvCxnSpPr>
          <p:spPr>
            <a:xfrm>
              <a:off x="7931590" y="1789900"/>
              <a:ext cx="0" cy="3197756"/>
            </a:xfrm>
            <a:prstGeom prst="straightConnector1">
              <a:avLst/>
            </a:prstGeom>
            <a:ln w="57150" cap="flat" cmpd="sng" algn="ctr">
              <a:solidFill>
                <a:schemeClr val="dk1"/>
              </a:solidFill>
              <a:prstDash val="solid"/>
              <a:round/>
              <a:headEnd type="none" w="med" len="med"/>
              <a:tailEnd type="arrow"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pic>
          <p:nvPicPr>
            <p:cNvPr id="16" name="Image 15">
              <a:extLst>
                <a:ext uri="{FF2B5EF4-FFF2-40B4-BE49-F238E27FC236}">
                  <a16:creationId xmlns:a16="http://schemas.microsoft.com/office/drawing/2014/main" id="{C3A9D06D-3C11-4A5E-BCCD-90C31EF843C6}"/>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873393" y="4079714"/>
              <a:ext cx="140538" cy="181114"/>
            </a:xfrm>
            <a:prstGeom prst="rect">
              <a:avLst/>
            </a:prstGeom>
          </p:spPr>
        </p:pic>
        <p:pic>
          <p:nvPicPr>
            <p:cNvPr id="17" name="Image 16">
              <a:extLst>
                <a:ext uri="{FF2B5EF4-FFF2-40B4-BE49-F238E27FC236}">
                  <a16:creationId xmlns:a16="http://schemas.microsoft.com/office/drawing/2014/main" id="{FF40A265-4F24-454B-BD8B-C98430435E99}"/>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7872191" y="4495964"/>
              <a:ext cx="140538" cy="181114"/>
            </a:xfrm>
            <a:prstGeom prst="rect">
              <a:avLst/>
            </a:prstGeom>
          </p:spPr>
        </p:pic>
        <p:pic>
          <p:nvPicPr>
            <p:cNvPr id="18" name="Image 17">
              <a:extLst>
                <a:ext uri="{FF2B5EF4-FFF2-40B4-BE49-F238E27FC236}">
                  <a16:creationId xmlns:a16="http://schemas.microsoft.com/office/drawing/2014/main" id="{ECC92B31-1A51-4C95-9659-4E039AF1DDA6}"/>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870194" y="1981120"/>
              <a:ext cx="140538" cy="181114"/>
            </a:xfrm>
            <a:prstGeom prst="rect">
              <a:avLst/>
            </a:prstGeom>
          </p:spPr>
        </p:pic>
        <p:pic>
          <p:nvPicPr>
            <p:cNvPr id="20" name="Image 19">
              <a:extLst>
                <a:ext uri="{FF2B5EF4-FFF2-40B4-BE49-F238E27FC236}">
                  <a16:creationId xmlns:a16="http://schemas.microsoft.com/office/drawing/2014/main" id="{645755E6-E639-4DF6-87BC-D8EF7433464F}"/>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870194" y="3332552"/>
              <a:ext cx="140538" cy="181114"/>
            </a:xfrm>
            <a:prstGeom prst="rect">
              <a:avLst/>
            </a:prstGeom>
          </p:spPr>
        </p:pic>
        <p:sp>
          <p:nvSpPr>
            <p:cNvPr id="21" name="ZoneTexte 20">
              <a:extLst>
                <a:ext uri="{FF2B5EF4-FFF2-40B4-BE49-F238E27FC236}">
                  <a16:creationId xmlns:a16="http://schemas.microsoft.com/office/drawing/2014/main" id="{10D99647-2DD4-4417-A53F-D3DF21CB16AC}"/>
                </a:ext>
              </a:extLst>
            </p:cNvPr>
            <p:cNvSpPr txBox="1"/>
            <p:nvPr/>
          </p:nvSpPr>
          <p:spPr>
            <a:xfrm>
              <a:off x="7717278" y="1431252"/>
              <a:ext cx="428623" cy="369332"/>
            </a:xfrm>
            <a:prstGeom prst="rect">
              <a:avLst/>
            </a:prstGeom>
            <a:noFill/>
          </p:spPr>
          <p:txBody>
            <a:bodyPr wrap="square" rtlCol="0">
              <a:spAutoFit/>
            </a:bodyPr>
            <a:lstStyle/>
            <a:p>
              <a:r>
                <a:rPr lang="fr-FR" dirty="0">
                  <a:effectLst>
                    <a:glow rad="228600">
                      <a:schemeClr val="accent2">
                        <a:satMod val="175000"/>
                        <a:alpha val="40000"/>
                      </a:schemeClr>
                    </a:glow>
                  </a:effectLst>
                </a:rPr>
                <a:t>B2</a:t>
              </a:r>
            </a:p>
          </p:txBody>
        </p:sp>
        <p:sp>
          <p:nvSpPr>
            <p:cNvPr id="22" name="ZoneTexte 21">
              <a:extLst>
                <a:ext uri="{FF2B5EF4-FFF2-40B4-BE49-F238E27FC236}">
                  <a16:creationId xmlns:a16="http://schemas.microsoft.com/office/drawing/2014/main" id="{F1123087-9F20-4BD7-BE04-83F226F6416B}"/>
                </a:ext>
              </a:extLst>
            </p:cNvPr>
            <p:cNvSpPr txBox="1"/>
            <p:nvPr/>
          </p:nvSpPr>
          <p:spPr>
            <a:xfrm>
              <a:off x="7753513" y="4931397"/>
              <a:ext cx="428623" cy="369332"/>
            </a:xfrm>
            <a:prstGeom prst="rect">
              <a:avLst/>
            </a:prstGeom>
            <a:noFill/>
          </p:spPr>
          <p:txBody>
            <a:bodyPr wrap="square" rtlCol="0">
              <a:spAutoFit/>
            </a:bodyPr>
            <a:lstStyle/>
            <a:p>
              <a:r>
                <a:rPr lang="fr-FR" dirty="0">
                  <a:effectLst>
                    <a:glow rad="228600">
                      <a:schemeClr val="accent6">
                        <a:satMod val="175000"/>
                        <a:alpha val="40000"/>
                      </a:schemeClr>
                    </a:glow>
                  </a:effectLst>
                </a:rPr>
                <a:t>SV</a:t>
              </a:r>
            </a:p>
          </p:txBody>
        </p:sp>
      </p:grpSp>
      <p:sp>
        <p:nvSpPr>
          <p:cNvPr id="23" name="ZoneTexte 22">
            <a:extLst>
              <a:ext uri="{FF2B5EF4-FFF2-40B4-BE49-F238E27FC236}">
                <a16:creationId xmlns:a16="http://schemas.microsoft.com/office/drawing/2014/main" id="{D304A3BA-5615-433A-860F-B7A626777231}"/>
              </a:ext>
            </a:extLst>
          </p:cNvPr>
          <p:cNvSpPr txBox="1"/>
          <p:nvPr/>
        </p:nvSpPr>
        <p:spPr>
          <a:xfrm>
            <a:off x="4617788" y="4651244"/>
            <a:ext cx="4758315" cy="430887"/>
          </a:xfrm>
          <a:prstGeom prst="rect">
            <a:avLst/>
          </a:prstGeom>
          <a:noFill/>
        </p:spPr>
        <p:txBody>
          <a:bodyPr wrap="square" rtlCol="0">
            <a:spAutoFit/>
          </a:bodyPr>
          <a:lstStyle/>
          <a:p>
            <a:r>
              <a:rPr lang="fr-FR" sz="2200" b="1" dirty="0">
                <a:solidFill>
                  <a:srgbClr val="433683"/>
                </a:solidFill>
              </a:rPr>
              <a:t>Nous contacter :</a:t>
            </a:r>
          </a:p>
        </p:txBody>
      </p:sp>
      <p:pic>
        <p:nvPicPr>
          <p:cNvPr id="24" name="Image 23">
            <a:extLst>
              <a:ext uri="{FF2B5EF4-FFF2-40B4-BE49-F238E27FC236}">
                <a16:creationId xmlns:a16="http://schemas.microsoft.com/office/drawing/2014/main" id="{B8022BBE-50D2-49A9-B396-492286ADD852}"/>
              </a:ext>
            </a:extLst>
          </p:cNvPr>
          <p:cNvPicPr>
            <a:picLocks noChangeAspect="1"/>
          </p:cNvPicPr>
          <p:nvPr/>
        </p:nvPicPr>
        <p:blipFill>
          <a:blip r:embed="rId8"/>
          <a:stretch>
            <a:fillRect/>
          </a:stretch>
        </p:blipFill>
        <p:spPr>
          <a:xfrm>
            <a:off x="4417763" y="4721610"/>
            <a:ext cx="200025" cy="228600"/>
          </a:xfrm>
          <a:prstGeom prst="rect">
            <a:avLst/>
          </a:prstGeom>
        </p:spPr>
      </p:pic>
      <p:sp>
        <p:nvSpPr>
          <p:cNvPr id="25" name="Rectangle 24">
            <a:extLst>
              <a:ext uri="{FF2B5EF4-FFF2-40B4-BE49-F238E27FC236}">
                <a16:creationId xmlns:a16="http://schemas.microsoft.com/office/drawing/2014/main" id="{52E72250-F105-41B0-8A28-712A83B53F94}"/>
              </a:ext>
            </a:extLst>
          </p:cNvPr>
          <p:cNvSpPr/>
          <p:nvPr/>
        </p:nvSpPr>
        <p:spPr>
          <a:xfrm>
            <a:off x="4610670" y="5046210"/>
            <a:ext cx="6444764" cy="276999"/>
          </a:xfrm>
          <a:prstGeom prst="rect">
            <a:avLst/>
          </a:prstGeom>
        </p:spPr>
        <p:txBody>
          <a:bodyPr wrap="square">
            <a:spAutoFit/>
          </a:bodyPr>
          <a:lstStyle/>
          <a:p>
            <a:pPr algn="just"/>
            <a:r>
              <a:rPr lang="fr-FR" sz="1200" b="1" dirty="0">
                <a:solidFill>
                  <a:schemeClr val="accent1"/>
                </a:solidFill>
                <a:hlinkClick r:id="rId9">
                  <a:extLst>
                    <a:ext uri="{A12FA001-AC4F-418D-AE19-62706E023703}">
                      <ahyp:hlinkClr xmlns:ahyp="http://schemas.microsoft.com/office/drawing/2018/hyperlinkcolor" val="tx"/>
                    </a:ext>
                  </a:extLst>
                </a:hlinkClick>
              </a:rPr>
              <a:t>https://www.mustinformatique.com/</a:t>
            </a:r>
            <a:r>
              <a:rPr lang="fr-FR" sz="1200" b="1" dirty="0">
                <a:solidFill>
                  <a:schemeClr val="accent1"/>
                </a:solidFill>
              </a:rPr>
              <a:t> </a:t>
            </a:r>
            <a:r>
              <a:rPr lang="fr-FR" sz="1200" b="1" dirty="0"/>
              <a:t>ou</a:t>
            </a:r>
            <a:r>
              <a:rPr lang="fr-FR" sz="1200" b="1" dirty="0">
                <a:solidFill>
                  <a:schemeClr val="accent1"/>
                </a:solidFill>
              </a:rPr>
              <a:t> </a:t>
            </a:r>
            <a:r>
              <a:rPr lang="fr-FR" sz="1200" b="1" i="0" u="none" strike="noStrike" dirty="0">
                <a:solidFill>
                  <a:schemeClr val="accent1"/>
                </a:solidFill>
                <a:effectLst/>
                <a:latin typeface="Source Sans Pro" panose="020B0503030403020204" pitchFamily="34" charset="0"/>
                <a:hlinkClick r:id="rId10">
                  <a:extLst>
                    <a:ext uri="{A12FA001-AC4F-418D-AE19-62706E023703}">
                      <ahyp:hlinkClr xmlns:ahyp="http://schemas.microsoft.com/office/drawing/2018/hyperlinkcolor" val="tx"/>
                    </a:ext>
                  </a:extLst>
                </a:hlinkClick>
              </a:rPr>
              <a:t>commercial@mustinformatique.fr</a:t>
            </a:r>
            <a:r>
              <a:rPr lang="fr-FR" sz="1200" b="1" i="0" u="none" strike="noStrike" dirty="0">
                <a:solidFill>
                  <a:schemeClr val="accent1"/>
                </a:solidFill>
                <a:effectLst/>
                <a:latin typeface="Source Sans Pro" panose="020B0503030403020204" pitchFamily="34" charset="0"/>
              </a:rPr>
              <a:t> </a:t>
            </a:r>
            <a:r>
              <a:rPr lang="fr-FR" sz="1200" b="1" i="0" u="none" strike="noStrike" dirty="0">
                <a:effectLst/>
                <a:latin typeface="Source Sans Pro" panose="020B0503030403020204" pitchFamily="34" charset="0"/>
              </a:rPr>
              <a:t>ou</a:t>
            </a:r>
            <a:r>
              <a:rPr lang="fr-FR" sz="1200" b="1" i="0" u="none" strike="noStrike" dirty="0">
                <a:solidFill>
                  <a:schemeClr val="accent1"/>
                </a:solidFill>
                <a:effectLst/>
                <a:latin typeface="Source Sans Pro" panose="020B0503030403020204" pitchFamily="34" charset="0"/>
              </a:rPr>
              <a:t> 05 55 48 49 55</a:t>
            </a:r>
            <a:r>
              <a:rPr lang="fr-FR" sz="1200" b="1" i="0" dirty="0">
                <a:solidFill>
                  <a:schemeClr val="accent1"/>
                </a:solidFill>
                <a:effectLst/>
                <a:latin typeface="Source Sans Pro" panose="020B0503030403020204" pitchFamily="34" charset="0"/>
              </a:rPr>
              <a:t> </a:t>
            </a:r>
            <a:endParaRPr lang="fr-FR" sz="1200" b="1" dirty="0">
              <a:solidFill>
                <a:schemeClr val="accent1"/>
              </a:solidFill>
            </a:endParaRPr>
          </a:p>
        </p:txBody>
      </p:sp>
    </p:spTree>
    <p:extLst>
      <p:ext uri="{BB962C8B-B14F-4D97-AF65-F5344CB8AC3E}">
        <p14:creationId xmlns:p14="http://schemas.microsoft.com/office/powerpoint/2010/main" val="3798552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2000"/>
                            </p:stCondLst>
                            <p:childTnLst>
                              <p:par>
                                <p:cTn id="13" presetID="10" presetClass="entr" presetSubtype="0" fill="hold" grpId="0" nodeType="afterEffect">
                                  <p:stCondLst>
                                    <p:cond delay="450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450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7000"/>
                            </p:stCondLst>
                            <p:childTnLst>
                              <p:par>
                                <p:cTn id="20" presetID="2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Planning prévisionnel</a:t>
            </a:r>
          </a:p>
        </p:txBody>
      </p:sp>
      <p:pic>
        <p:nvPicPr>
          <p:cNvPr id="19" name="Imag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sp>
        <p:nvSpPr>
          <p:cNvPr id="8" name="Rectangle 7">
            <a:extLst>
              <a:ext uri="{FF2B5EF4-FFF2-40B4-BE49-F238E27FC236}">
                <a16:creationId xmlns:a16="http://schemas.microsoft.com/office/drawing/2014/main" id="{9EB61A83-4262-4926-8E37-D1507B849C8A}"/>
              </a:ext>
            </a:extLst>
          </p:cNvPr>
          <p:cNvSpPr/>
          <p:nvPr/>
        </p:nvSpPr>
        <p:spPr>
          <a:xfrm>
            <a:off x="268079" y="1722173"/>
            <a:ext cx="1440000" cy="1064168"/>
          </a:xfrm>
          <a:prstGeom prst="rect">
            <a:avLst/>
          </a:prstGeom>
          <a:solidFill>
            <a:srgbClr val="FB5820"/>
          </a:solidFill>
          <a:ln w="28575">
            <a:solidFill>
              <a:schemeClr val="tx1"/>
            </a:solidFill>
          </a:ln>
        </p:spPr>
        <p:style>
          <a:lnRef idx="2">
            <a:schemeClr val="accent6"/>
          </a:lnRef>
          <a:fillRef idx="1">
            <a:schemeClr val="lt1"/>
          </a:fillRef>
          <a:effectRef idx="0">
            <a:schemeClr val="accent6"/>
          </a:effectRef>
          <a:fontRef idx="minor">
            <a:schemeClr val="dk1"/>
          </a:fontRef>
        </p:style>
        <p:txBody>
          <a:bodyPr spcFirstLastPara="0" vert="horz" wrap="square" lIns="71120" tIns="71120" rIns="71120" bIns="303953" numCol="1" spcCol="1270" anchor="t" anchorCtr="0">
            <a:noAutofit/>
          </a:bodyPr>
          <a:lstStyle/>
          <a:p>
            <a:pPr marL="0" lvl="0" indent="0" algn="l" defTabSz="444500">
              <a:lnSpc>
                <a:spcPct val="90000"/>
              </a:lnSpc>
              <a:spcBef>
                <a:spcPct val="0"/>
              </a:spcBef>
              <a:spcAft>
                <a:spcPct val="35000"/>
              </a:spcAft>
              <a:buNone/>
            </a:pPr>
            <a:r>
              <a:rPr lang="fr-FR" sz="1600" b="1" kern="1200" dirty="0">
                <a:solidFill>
                  <a:schemeClr val="bg1"/>
                </a:solidFill>
              </a:rPr>
              <a:t>Prérequis </a:t>
            </a:r>
            <a:r>
              <a:rPr lang="fr-FR" sz="1400" kern="1200" dirty="0">
                <a:solidFill>
                  <a:schemeClr val="bg1"/>
                </a:solidFill>
              </a:rPr>
              <a:t>Administratifs / matériel</a:t>
            </a:r>
            <a:endParaRPr lang="fr-FR" sz="1600" kern="1200" dirty="0">
              <a:solidFill>
                <a:schemeClr val="bg1"/>
              </a:solidFill>
            </a:endParaRPr>
          </a:p>
        </p:txBody>
      </p:sp>
      <p:sp>
        <p:nvSpPr>
          <p:cNvPr id="9" name="Rectangle : coins arrondis 8">
            <a:extLst>
              <a:ext uri="{FF2B5EF4-FFF2-40B4-BE49-F238E27FC236}">
                <a16:creationId xmlns:a16="http://schemas.microsoft.com/office/drawing/2014/main" id="{2A378037-5595-405E-B412-0B933499201E}"/>
              </a:ext>
            </a:extLst>
          </p:cNvPr>
          <p:cNvSpPr/>
          <p:nvPr/>
        </p:nvSpPr>
        <p:spPr>
          <a:xfrm>
            <a:off x="602576" y="2640339"/>
            <a:ext cx="2042217" cy="766689"/>
          </a:xfrm>
          <a:prstGeom prst="roundRect">
            <a:avLst/>
          </a:prstGeom>
          <a:solidFill>
            <a:schemeClr val="accent6">
              <a:lumMod val="20000"/>
              <a:lumOff val="80000"/>
              <a:alpha val="90000"/>
            </a:schemeClr>
          </a:solidFill>
          <a:ln w="19050">
            <a:solidFill>
              <a:schemeClr val="tx1"/>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628" tIns="110628" rIns="110628" bIns="110628" numCol="1" spcCol="1270" anchor="t" anchorCtr="0">
            <a:noAutofit/>
          </a:bodyPr>
          <a:lstStyle/>
          <a:p>
            <a:pPr marL="57150" lvl="1" indent="-57150" algn="l" defTabSz="444500">
              <a:lnSpc>
                <a:spcPct val="90000"/>
              </a:lnSpc>
              <a:spcBef>
                <a:spcPct val="0"/>
              </a:spcBef>
              <a:spcAft>
                <a:spcPct val="15000"/>
              </a:spcAft>
              <a:buChar char="•"/>
            </a:pPr>
            <a:r>
              <a:rPr lang="fr-FR" sz="1000" b="1" kern="1200" dirty="0"/>
              <a:t> Commande signée</a:t>
            </a:r>
          </a:p>
          <a:p>
            <a:pPr marL="57150" lvl="1" indent="-57150" algn="l" defTabSz="444500">
              <a:lnSpc>
                <a:spcPct val="90000"/>
              </a:lnSpc>
              <a:spcBef>
                <a:spcPct val="0"/>
              </a:spcBef>
              <a:spcAft>
                <a:spcPct val="15000"/>
              </a:spcAft>
              <a:buChar char="•"/>
            </a:pPr>
            <a:r>
              <a:rPr lang="fr-FR" sz="1000" b="1" kern="1200" dirty="0"/>
              <a:t> Carte </a:t>
            </a:r>
            <a:r>
              <a:rPr lang="fr-FR" sz="1000" b="1" kern="1200" dirty="0" err="1"/>
              <a:t>CPx</a:t>
            </a:r>
            <a:endParaRPr lang="fr-FR" sz="1000" b="1" kern="1200" dirty="0"/>
          </a:p>
          <a:p>
            <a:pPr marL="57150" lvl="1" indent="-57150" algn="l" defTabSz="444500">
              <a:lnSpc>
                <a:spcPct val="90000"/>
              </a:lnSpc>
              <a:spcBef>
                <a:spcPct val="0"/>
              </a:spcBef>
              <a:spcAft>
                <a:spcPct val="15000"/>
              </a:spcAft>
              <a:buChar char="•"/>
            </a:pPr>
            <a:r>
              <a:rPr lang="fr-FR" sz="1000" b="1" kern="1200" dirty="0"/>
              <a:t> Matériel commandé</a:t>
            </a:r>
          </a:p>
        </p:txBody>
      </p:sp>
      <p:sp>
        <p:nvSpPr>
          <p:cNvPr id="10" name="Forme libre : forme 9">
            <a:extLst>
              <a:ext uri="{FF2B5EF4-FFF2-40B4-BE49-F238E27FC236}">
                <a16:creationId xmlns:a16="http://schemas.microsoft.com/office/drawing/2014/main" id="{9E3F501A-8F42-4438-ACF4-4889B97CD4CA}"/>
              </a:ext>
            </a:extLst>
          </p:cNvPr>
          <p:cNvSpPr/>
          <p:nvPr/>
        </p:nvSpPr>
        <p:spPr>
          <a:xfrm>
            <a:off x="1708079" y="1795257"/>
            <a:ext cx="1439999" cy="448107"/>
          </a:xfrm>
          <a:custGeom>
            <a:avLst/>
            <a:gdLst>
              <a:gd name="connsiteX0" fmla="*/ 0 w 433521"/>
              <a:gd name="connsiteY0" fmla="*/ 67168 h 335841"/>
              <a:gd name="connsiteX1" fmla="*/ 265601 w 433521"/>
              <a:gd name="connsiteY1" fmla="*/ 67168 h 335841"/>
              <a:gd name="connsiteX2" fmla="*/ 265601 w 433521"/>
              <a:gd name="connsiteY2" fmla="*/ 0 h 335841"/>
              <a:gd name="connsiteX3" fmla="*/ 433521 w 433521"/>
              <a:gd name="connsiteY3" fmla="*/ 167921 h 335841"/>
              <a:gd name="connsiteX4" fmla="*/ 265601 w 433521"/>
              <a:gd name="connsiteY4" fmla="*/ 335841 h 335841"/>
              <a:gd name="connsiteX5" fmla="*/ 265601 w 433521"/>
              <a:gd name="connsiteY5" fmla="*/ 268673 h 335841"/>
              <a:gd name="connsiteX6" fmla="*/ 0 w 433521"/>
              <a:gd name="connsiteY6" fmla="*/ 268673 h 335841"/>
              <a:gd name="connsiteX7" fmla="*/ 0 w 433521"/>
              <a:gd name="connsiteY7" fmla="*/ 67168 h 33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521" h="335841">
                <a:moveTo>
                  <a:pt x="0" y="67168"/>
                </a:moveTo>
                <a:lnTo>
                  <a:pt x="265601" y="67168"/>
                </a:lnTo>
                <a:lnTo>
                  <a:pt x="265601" y="0"/>
                </a:lnTo>
                <a:lnTo>
                  <a:pt x="433521" y="167921"/>
                </a:lnTo>
                <a:lnTo>
                  <a:pt x="265601" y="335841"/>
                </a:lnTo>
                <a:lnTo>
                  <a:pt x="265601" y="268673"/>
                </a:lnTo>
                <a:lnTo>
                  <a:pt x="0" y="268673"/>
                </a:lnTo>
                <a:lnTo>
                  <a:pt x="0" y="67168"/>
                </a:lnTo>
                <a:close/>
              </a:path>
            </a:pathLst>
          </a:custGeom>
          <a:gradFill flip="none" rotWithShape="1">
            <a:gsLst>
              <a:gs pos="0">
                <a:srgbClr val="FB5820"/>
              </a:gs>
              <a:gs pos="100000">
                <a:srgbClr val="FFC000"/>
              </a:gs>
            </a:gsLst>
            <a:lin ang="0" scaled="1"/>
            <a:tileRect/>
          </a:gradFill>
          <a:ln w="19050">
            <a:solidFill>
              <a:schemeClr val="tx1"/>
            </a:solidFill>
          </a:ln>
          <a:scene3d>
            <a:camera prst="orthographicFront"/>
            <a:lightRig rig="flat" dir="t"/>
          </a:scene3d>
          <a:sp3d z="-80000" prstMaterial="plastic">
            <a:bevelT w="50800" h="50800"/>
            <a:bevelB w="25400" h="25400" prst="angle"/>
          </a:sp3d>
        </p:spPr>
        <p:style>
          <a:lnRef idx="0">
            <a:scrgbClr r="0" g="0" b="0"/>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0" tIns="67168" rIns="100752" bIns="67168" numCol="1" spcCol="1270" anchor="ctr" anchorCtr="0">
            <a:noAutofit/>
          </a:bodyPr>
          <a:lstStyle/>
          <a:p>
            <a:pPr marL="0" lvl="0" indent="0" algn="ctr" defTabSz="355600">
              <a:lnSpc>
                <a:spcPct val="90000"/>
              </a:lnSpc>
              <a:spcBef>
                <a:spcPct val="0"/>
              </a:spcBef>
              <a:spcAft>
                <a:spcPct val="35000"/>
              </a:spcAft>
              <a:buNone/>
            </a:pPr>
            <a:endParaRPr lang="fr-FR" sz="800" b="1" kern="1200"/>
          </a:p>
        </p:txBody>
      </p:sp>
      <p:sp>
        <p:nvSpPr>
          <p:cNvPr id="14" name="Rectangle 13">
            <a:extLst>
              <a:ext uri="{FF2B5EF4-FFF2-40B4-BE49-F238E27FC236}">
                <a16:creationId xmlns:a16="http://schemas.microsoft.com/office/drawing/2014/main" id="{5149DCF9-19BD-47BB-BBB8-8CC40B9DC7C1}"/>
              </a:ext>
            </a:extLst>
          </p:cNvPr>
          <p:cNvSpPr/>
          <p:nvPr/>
        </p:nvSpPr>
        <p:spPr>
          <a:xfrm>
            <a:off x="3126208" y="1728913"/>
            <a:ext cx="1612802" cy="1064168"/>
          </a:xfrm>
          <a:prstGeom prst="rect">
            <a:avLst/>
          </a:prstGeom>
          <a:ln w="28575">
            <a:solidFill>
              <a:schemeClr val="tx1"/>
            </a:solidFill>
          </a:ln>
        </p:spPr>
        <p:style>
          <a:lnRef idx="3">
            <a:schemeClr val="lt1"/>
          </a:lnRef>
          <a:fillRef idx="1">
            <a:schemeClr val="accent4"/>
          </a:fillRef>
          <a:effectRef idx="1">
            <a:schemeClr val="accent4"/>
          </a:effectRef>
          <a:fontRef idx="minor">
            <a:schemeClr val="lt1"/>
          </a:fontRef>
        </p:style>
        <p:txBody>
          <a:bodyPr spcFirstLastPara="0" vert="horz" wrap="square" lIns="71120" tIns="71120" rIns="71120" bIns="303953" numCol="1" spcCol="1270" anchor="t" anchorCtr="0">
            <a:noAutofit/>
          </a:bodyPr>
          <a:lstStyle/>
          <a:p>
            <a:pPr marL="0" lvl="0" indent="0" algn="l" defTabSz="444500">
              <a:lnSpc>
                <a:spcPct val="90000"/>
              </a:lnSpc>
              <a:spcBef>
                <a:spcPct val="0"/>
              </a:spcBef>
              <a:spcAft>
                <a:spcPct val="35000"/>
              </a:spcAft>
              <a:buNone/>
            </a:pPr>
            <a:r>
              <a:rPr lang="fr-FR" sz="1600" b="1" kern="1200" dirty="0"/>
              <a:t>Prérequis </a:t>
            </a:r>
            <a:br>
              <a:rPr lang="fr-FR" sz="1600" b="1" kern="1200" dirty="0"/>
            </a:br>
            <a:r>
              <a:rPr lang="fr-FR" sz="1400" dirty="0"/>
              <a:t>M</a:t>
            </a:r>
            <a:r>
              <a:rPr lang="fr-FR" sz="1400" kern="1200" dirty="0"/>
              <a:t>ise en conformité préalable des données</a:t>
            </a:r>
            <a:endParaRPr lang="fr-FR" sz="1200" kern="1200" dirty="0"/>
          </a:p>
        </p:txBody>
      </p:sp>
      <p:sp>
        <p:nvSpPr>
          <p:cNvPr id="33" name="Rectangle : coins arrondis 32">
            <a:extLst>
              <a:ext uri="{FF2B5EF4-FFF2-40B4-BE49-F238E27FC236}">
                <a16:creationId xmlns:a16="http://schemas.microsoft.com/office/drawing/2014/main" id="{DA30FFF5-A52F-4D1D-ABEE-732DBD721A3D}"/>
              </a:ext>
            </a:extLst>
          </p:cNvPr>
          <p:cNvSpPr/>
          <p:nvPr/>
        </p:nvSpPr>
        <p:spPr>
          <a:xfrm>
            <a:off x="3487494" y="3770761"/>
            <a:ext cx="2121411" cy="668998"/>
          </a:xfrm>
          <a:prstGeom prst="roundRect">
            <a:avLst/>
          </a:prstGeom>
          <a:solidFill>
            <a:schemeClr val="accent6">
              <a:lumMod val="20000"/>
              <a:lumOff val="80000"/>
              <a:alpha val="90000"/>
            </a:schemeClr>
          </a:solidFill>
          <a:ln w="19050">
            <a:solidFill>
              <a:schemeClr val="tx1"/>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628" tIns="110628" rIns="110628" bIns="110628" numCol="1" spcCol="1270" anchor="t" anchorCtr="0">
            <a:noAutofit/>
          </a:bodyPr>
          <a:lstStyle/>
          <a:p>
            <a:pPr marL="57150" lvl="1" indent="-57150" algn="l" defTabSz="444500">
              <a:lnSpc>
                <a:spcPct val="90000"/>
              </a:lnSpc>
              <a:spcBef>
                <a:spcPct val="0"/>
              </a:spcBef>
              <a:spcAft>
                <a:spcPct val="15000"/>
              </a:spcAft>
              <a:buChar char="•"/>
            </a:pPr>
            <a:r>
              <a:rPr lang="fr-FR" sz="1000" b="1" kern="1200" dirty="0"/>
              <a:t>Session 2 : passage des requêtes et définition d’un plan d’action</a:t>
            </a:r>
          </a:p>
        </p:txBody>
      </p:sp>
      <p:sp>
        <p:nvSpPr>
          <p:cNvPr id="34" name="Forme libre : forme 33">
            <a:extLst>
              <a:ext uri="{FF2B5EF4-FFF2-40B4-BE49-F238E27FC236}">
                <a16:creationId xmlns:a16="http://schemas.microsoft.com/office/drawing/2014/main" id="{9C3D5FA7-4215-4E26-965B-C467D6274820}"/>
              </a:ext>
            </a:extLst>
          </p:cNvPr>
          <p:cNvSpPr/>
          <p:nvPr/>
        </p:nvSpPr>
        <p:spPr>
          <a:xfrm>
            <a:off x="4768827" y="1802425"/>
            <a:ext cx="1380053" cy="448107"/>
          </a:xfrm>
          <a:custGeom>
            <a:avLst/>
            <a:gdLst>
              <a:gd name="connsiteX0" fmla="*/ 0 w 433521"/>
              <a:gd name="connsiteY0" fmla="*/ 67168 h 335841"/>
              <a:gd name="connsiteX1" fmla="*/ 265601 w 433521"/>
              <a:gd name="connsiteY1" fmla="*/ 67168 h 335841"/>
              <a:gd name="connsiteX2" fmla="*/ 265601 w 433521"/>
              <a:gd name="connsiteY2" fmla="*/ 0 h 335841"/>
              <a:gd name="connsiteX3" fmla="*/ 433521 w 433521"/>
              <a:gd name="connsiteY3" fmla="*/ 167921 h 335841"/>
              <a:gd name="connsiteX4" fmla="*/ 265601 w 433521"/>
              <a:gd name="connsiteY4" fmla="*/ 335841 h 335841"/>
              <a:gd name="connsiteX5" fmla="*/ 265601 w 433521"/>
              <a:gd name="connsiteY5" fmla="*/ 268673 h 335841"/>
              <a:gd name="connsiteX6" fmla="*/ 0 w 433521"/>
              <a:gd name="connsiteY6" fmla="*/ 268673 h 335841"/>
              <a:gd name="connsiteX7" fmla="*/ 0 w 433521"/>
              <a:gd name="connsiteY7" fmla="*/ 67168 h 33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521" h="335841">
                <a:moveTo>
                  <a:pt x="0" y="67168"/>
                </a:moveTo>
                <a:lnTo>
                  <a:pt x="265601" y="67168"/>
                </a:lnTo>
                <a:lnTo>
                  <a:pt x="265601" y="0"/>
                </a:lnTo>
                <a:lnTo>
                  <a:pt x="433521" y="167921"/>
                </a:lnTo>
                <a:lnTo>
                  <a:pt x="265601" y="335841"/>
                </a:lnTo>
                <a:lnTo>
                  <a:pt x="265601" y="268673"/>
                </a:lnTo>
                <a:lnTo>
                  <a:pt x="0" y="268673"/>
                </a:lnTo>
                <a:lnTo>
                  <a:pt x="0" y="67168"/>
                </a:lnTo>
                <a:close/>
              </a:path>
            </a:pathLst>
          </a:custGeom>
          <a:gradFill flip="none" rotWithShape="1">
            <a:gsLst>
              <a:gs pos="0">
                <a:srgbClr val="FFC000"/>
              </a:gs>
              <a:gs pos="100000">
                <a:srgbClr val="5B9BD5"/>
              </a:gs>
            </a:gsLst>
            <a:lin ang="0" scaled="1"/>
            <a:tileRect/>
          </a:gradFill>
          <a:ln w="19050">
            <a:solidFill>
              <a:schemeClr val="tx1"/>
            </a:solidFill>
          </a:ln>
          <a:scene3d>
            <a:camera prst="orthographicFront"/>
            <a:lightRig rig="flat" dir="t"/>
          </a:scene3d>
          <a:sp3d z="-80000" prstMaterial="plastic">
            <a:bevelT w="50800" h="50800"/>
            <a:bevelB w="25400" h="25400" prst="angle"/>
          </a:sp3d>
        </p:spPr>
        <p:style>
          <a:lnRef idx="0">
            <a:scrgbClr r="0" g="0" b="0"/>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0" tIns="67168" rIns="100752" bIns="67168" numCol="1" spcCol="1270" anchor="ctr" anchorCtr="0">
            <a:noAutofit/>
          </a:bodyPr>
          <a:lstStyle/>
          <a:p>
            <a:pPr marL="0" lvl="0" indent="0" algn="ctr" defTabSz="355600">
              <a:lnSpc>
                <a:spcPct val="90000"/>
              </a:lnSpc>
              <a:spcBef>
                <a:spcPct val="0"/>
              </a:spcBef>
              <a:spcAft>
                <a:spcPct val="35000"/>
              </a:spcAft>
              <a:buNone/>
            </a:pPr>
            <a:endParaRPr lang="fr-FR" sz="800" b="1" kern="1200"/>
          </a:p>
        </p:txBody>
      </p:sp>
      <p:sp>
        <p:nvSpPr>
          <p:cNvPr id="35" name="Rectangle 34">
            <a:extLst>
              <a:ext uri="{FF2B5EF4-FFF2-40B4-BE49-F238E27FC236}">
                <a16:creationId xmlns:a16="http://schemas.microsoft.com/office/drawing/2014/main" id="{A27CCAE5-6A0E-4843-9C0B-889E5A3B5EC5}"/>
              </a:ext>
            </a:extLst>
          </p:cNvPr>
          <p:cNvSpPr/>
          <p:nvPr/>
        </p:nvSpPr>
        <p:spPr>
          <a:xfrm>
            <a:off x="6183998" y="1736798"/>
            <a:ext cx="1566677" cy="1064168"/>
          </a:xfrm>
          <a:prstGeom prst="rect">
            <a:avLst/>
          </a:prstGeom>
          <a:ln w="28575">
            <a:solidFill>
              <a:schemeClr val="tx1"/>
            </a:solidFill>
          </a:ln>
        </p:spPr>
        <p:style>
          <a:lnRef idx="3">
            <a:schemeClr val="lt1"/>
          </a:lnRef>
          <a:fillRef idx="1">
            <a:schemeClr val="accent1"/>
          </a:fillRef>
          <a:effectRef idx="1">
            <a:schemeClr val="accent1"/>
          </a:effectRef>
          <a:fontRef idx="minor">
            <a:schemeClr val="lt1"/>
          </a:fontRef>
        </p:style>
        <p:txBody>
          <a:bodyPr spcFirstLastPara="0" vert="horz" wrap="square" lIns="71120" tIns="71120" rIns="71120" bIns="303953" numCol="1" spcCol="1270" anchor="t" anchorCtr="0">
            <a:noAutofit/>
          </a:bodyPr>
          <a:lstStyle/>
          <a:p>
            <a:pPr marL="0" lvl="0" indent="0" algn="l" defTabSz="444500">
              <a:lnSpc>
                <a:spcPct val="90000"/>
              </a:lnSpc>
              <a:spcBef>
                <a:spcPct val="0"/>
              </a:spcBef>
              <a:spcAft>
                <a:spcPct val="35000"/>
              </a:spcAft>
              <a:buNone/>
            </a:pPr>
            <a:r>
              <a:rPr lang="fr-FR" sz="1600" b="1" kern="1200" dirty="0"/>
              <a:t>Bascule </a:t>
            </a:r>
          </a:p>
          <a:p>
            <a:pPr marL="0" lvl="0" indent="0" algn="l" defTabSz="444500">
              <a:lnSpc>
                <a:spcPct val="90000"/>
              </a:lnSpc>
              <a:spcBef>
                <a:spcPct val="0"/>
              </a:spcBef>
              <a:spcAft>
                <a:spcPct val="35000"/>
              </a:spcAft>
              <a:buNone/>
            </a:pPr>
            <a:r>
              <a:rPr lang="fr-FR" sz="1600" b="1" kern="1200" dirty="0"/>
              <a:t>SESAM-Vitale</a:t>
            </a:r>
          </a:p>
        </p:txBody>
      </p:sp>
      <p:sp>
        <p:nvSpPr>
          <p:cNvPr id="36" name="Rectangle : coins arrondis 35">
            <a:extLst>
              <a:ext uri="{FF2B5EF4-FFF2-40B4-BE49-F238E27FC236}">
                <a16:creationId xmlns:a16="http://schemas.microsoft.com/office/drawing/2014/main" id="{FE0B9D86-F75E-4542-85CD-AE139ABADBAA}"/>
              </a:ext>
            </a:extLst>
          </p:cNvPr>
          <p:cNvSpPr/>
          <p:nvPr/>
        </p:nvSpPr>
        <p:spPr>
          <a:xfrm>
            <a:off x="6583097" y="2664903"/>
            <a:ext cx="2208483" cy="613821"/>
          </a:xfrm>
          <a:prstGeom prst="roundRect">
            <a:avLst/>
          </a:prstGeom>
          <a:solidFill>
            <a:schemeClr val="accent6">
              <a:lumMod val="20000"/>
              <a:lumOff val="80000"/>
              <a:alpha val="90000"/>
            </a:schemeClr>
          </a:solidFill>
          <a:ln w="19050">
            <a:solidFill>
              <a:schemeClr val="tx1"/>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628" tIns="110628" rIns="110628" bIns="110628" numCol="1" spcCol="1270" anchor="t" anchorCtr="0">
            <a:noAutofit/>
          </a:bodyPr>
          <a:lstStyle/>
          <a:p>
            <a:pPr marL="57150" lvl="1" indent="0" algn="l" defTabSz="444500">
              <a:lnSpc>
                <a:spcPct val="90000"/>
              </a:lnSpc>
              <a:spcBef>
                <a:spcPct val="0"/>
              </a:spcBef>
              <a:spcAft>
                <a:spcPct val="15000"/>
              </a:spcAft>
              <a:buChar char="•"/>
            </a:pPr>
            <a:r>
              <a:rPr lang="fr-FR" sz="1000" b="1" kern="1200" dirty="0"/>
              <a:t> Rdv 4 : pour installation SV et matériel (lecteur CV) </a:t>
            </a:r>
          </a:p>
        </p:txBody>
      </p:sp>
      <p:sp>
        <p:nvSpPr>
          <p:cNvPr id="37" name="Forme libre : forme 36">
            <a:extLst>
              <a:ext uri="{FF2B5EF4-FFF2-40B4-BE49-F238E27FC236}">
                <a16:creationId xmlns:a16="http://schemas.microsoft.com/office/drawing/2014/main" id="{6CEEC820-7E05-4E5B-B30C-004A6EFCA449}"/>
              </a:ext>
            </a:extLst>
          </p:cNvPr>
          <p:cNvSpPr/>
          <p:nvPr/>
        </p:nvSpPr>
        <p:spPr>
          <a:xfrm>
            <a:off x="7785792" y="1795258"/>
            <a:ext cx="1455997" cy="448107"/>
          </a:xfrm>
          <a:custGeom>
            <a:avLst/>
            <a:gdLst>
              <a:gd name="connsiteX0" fmla="*/ 0 w 433521"/>
              <a:gd name="connsiteY0" fmla="*/ 67168 h 335841"/>
              <a:gd name="connsiteX1" fmla="*/ 265601 w 433521"/>
              <a:gd name="connsiteY1" fmla="*/ 67168 h 335841"/>
              <a:gd name="connsiteX2" fmla="*/ 265601 w 433521"/>
              <a:gd name="connsiteY2" fmla="*/ 0 h 335841"/>
              <a:gd name="connsiteX3" fmla="*/ 433521 w 433521"/>
              <a:gd name="connsiteY3" fmla="*/ 167921 h 335841"/>
              <a:gd name="connsiteX4" fmla="*/ 265601 w 433521"/>
              <a:gd name="connsiteY4" fmla="*/ 335841 h 335841"/>
              <a:gd name="connsiteX5" fmla="*/ 265601 w 433521"/>
              <a:gd name="connsiteY5" fmla="*/ 268673 h 335841"/>
              <a:gd name="connsiteX6" fmla="*/ 0 w 433521"/>
              <a:gd name="connsiteY6" fmla="*/ 268673 h 335841"/>
              <a:gd name="connsiteX7" fmla="*/ 0 w 433521"/>
              <a:gd name="connsiteY7" fmla="*/ 67168 h 33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3521" h="335841">
                <a:moveTo>
                  <a:pt x="0" y="67168"/>
                </a:moveTo>
                <a:lnTo>
                  <a:pt x="265601" y="67168"/>
                </a:lnTo>
                <a:lnTo>
                  <a:pt x="265601" y="0"/>
                </a:lnTo>
                <a:lnTo>
                  <a:pt x="433521" y="167921"/>
                </a:lnTo>
                <a:lnTo>
                  <a:pt x="265601" y="335841"/>
                </a:lnTo>
                <a:lnTo>
                  <a:pt x="265601" y="268673"/>
                </a:lnTo>
                <a:lnTo>
                  <a:pt x="0" y="268673"/>
                </a:lnTo>
                <a:lnTo>
                  <a:pt x="0" y="67168"/>
                </a:lnTo>
                <a:close/>
              </a:path>
            </a:pathLst>
          </a:custGeom>
          <a:gradFill flip="none" rotWithShape="1">
            <a:gsLst>
              <a:gs pos="0">
                <a:srgbClr val="5B9BD5"/>
              </a:gs>
              <a:gs pos="100000">
                <a:srgbClr val="70AD47"/>
              </a:gs>
            </a:gsLst>
            <a:lin ang="0" scaled="1"/>
            <a:tileRect/>
          </a:gradFill>
          <a:ln w="19050">
            <a:solidFill>
              <a:schemeClr val="tx1"/>
            </a:solidFill>
          </a:ln>
          <a:scene3d>
            <a:camera prst="orthographicFront"/>
            <a:lightRig rig="flat" dir="t"/>
          </a:scene3d>
          <a:sp3d z="-80000" prstMaterial="plastic">
            <a:bevelT w="50800" h="50800"/>
            <a:bevelB w="25400" h="25400" prst="angle"/>
          </a:sp3d>
        </p:spPr>
        <p:style>
          <a:lnRef idx="0">
            <a:scrgbClr r="0" g="0" b="0"/>
          </a:lnRef>
          <a:fillRef idx="3">
            <a:scrgbClr r="0" g="0" b="0"/>
          </a:fillRef>
          <a:effectRef idx="2">
            <a:schemeClr val="accent1">
              <a:tint val="60000"/>
              <a:hueOff val="0"/>
              <a:satOff val="0"/>
              <a:lumOff val="0"/>
              <a:alphaOff val="0"/>
            </a:schemeClr>
          </a:effectRef>
          <a:fontRef idx="minor">
            <a:schemeClr val="lt1"/>
          </a:fontRef>
        </p:style>
        <p:txBody>
          <a:bodyPr spcFirstLastPara="0" vert="horz" wrap="square" lIns="0" tIns="67168" rIns="100752" bIns="67168" numCol="1" spcCol="1270" anchor="ctr" anchorCtr="0">
            <a:noAutofit/>
          </a:bodyPr>
          <a:lstStyle/>
          <a:p>
            <a:pPr marL="0" lvl="0" indent="0" algn="ctr" defTabSz="355600">
              <a:lnSpc>
                <a:spcPct val="90000"/>
              </a:lnSpc>
              <a:spcBef>
                <a:spcPct val="0"/>
              </a:spcBef>
              <a:spcAft>
                <a:spcPct val="35000"/>
              </a:spcAft>
              <a:buNone/>
            </a:pPr>
            <a:endParaRPr lang="fr-FR" sz="800" b="1" kern="1200"/>
          </a:p>
        </p:txBody>
      </p:sp>
      <p:sp>
        <p:nvSpPr>
          <p:cNvPr id="38" name="Rectangle 37">
            <a:extLst>
              <a:ext uri="{FF2B5EF4-FFF2-40B4-BE49-F238E27FC236}">
                <a16:creationId xmlns:a16="http://schemas.microsoft.com/office/drawing/2014/main" id="{7F4EDF82-BEE4-4706-9756-8DA2914BCB00}"/>
              </a:ext>
            </a:extLst>
          </p:cNvPr>
          <p:cNvSpPr/>
          <p:nvPr/>
        </p:nvSpPr>
        <p:spPr>
          <a:xfrm>
            <a:off x="9241790" y="1728913"/>
            <a:ext cx="1566678" cy="1064168"/>
          </a:xfrm>
          <a:prstGeom prst="rect">
            <a:avLst/>
          </a:prstGeom>
          <a:ln w="28575">
            <a:solidFill>
              <a:schemeClr val="tx1"/>
            </a:solidFill>
          </a:ln>
        </p:spPr>
        <p:style>
          <a:lnRef idx="3">
            <a:schemeClr val="lt1"/>
          </a:lnRef>
          <a:fillRef idx="1">
            <a:schemeClr val="accent6"/>
          </a:fillRef>
          <a:effectRef idx="1">
            <a:schemeClr val="accent6"/>
          </a:effectRef>
          <a:fontRef idx="minor">
            <a:schemeClr val="lt1"/>
          </a:fontRef>
        </p:style>
        <p:txBody>
          <a:bodyPr spcFirstLastPara="0" vert="horz" wrap="square" lIns="71120" tIns="71120" rIns="71120" bIns="303953" numCol="1" spcCol="1270" anchor="t" anchorCtr="0">
            <a:noAutofit/>
          </a:bodyPr>
          <a:lstStyle/>
          <a:p>
            <a:pPr marL="0" lvl="0" indent="0" algn="l" defTabSz="444500">
              <a:lnSpc>
                <a:spcPct val="90000"/>
              </a:lnSpc>
              <a:spcBef>
                <a:spcPct val="0"/>
              </a:spcBef>
              <a:spcAft>
                <a:spcPct val="35000"/>
              </a:spcAft>
              <a:buNone/>
            </a:pPr>
            <a:r>
              <a:rPr lang="fr-FR" sz="1600" b="1" kern="1200" dirty="0"/>
              <a:t>Suivi passage SESAM-Vitale</a:t>
            </a:r>
          </a:p>
        </p:txBody>
      </p:sp>
      <p:sp>
        <p:nvSpPr>
          <p:cNvPr id="39" name="Rectangle : coins arrondis 38">
            <a:extLst>
              <a:ext uri="{FF2B5EF4-FFF2-40B4-BE49-F238E27FC236}">
                <a16:creationId xmlns:a16="http://schemas.microsoft.com/office/drawing/2014/main" id="{ADEA2EF0-4755-445B-9814-DF2DCEBF05E7}"/>
              </a:ext>
            </a:extLst>
          </p:cNvPr>
          <p:cNvSpPr/>
          <p:nvPr/>
        </p:nvSpPr>
        <p:spPr>
          <a:xfrm>
            <a:off x="9640887" y="2627203"/>
            <a:ext cx="2204752" cy="937517"/>
          </a:xfrm>
          <a:prstGeom prst="roundRect">
            <a:avLst/>
          </a:prstGeom>
          <a:solidFill>
            <a:schemeClr val="accent6">
              <a:lumMod val="20000"/>
              <a:lumOff val="80000"/>
              <a:alpha val="90000"/>
            </a:schemeClr>
          </a:solidFill>
          <a:ln w="19050">
            <a:solidFill>
              <a:schemeClr val="tx1"/>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628" tIns="110628" rIns="110628" bIns="110628"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r-FR" sz="1000" b="1" kern="1200" dirty="0"/>
              <a:t> Session 6 : formation SESAM-Vitale avancée, gestion des retours. Questions/réponses, levée des points bloquants.</a:t>
            </a:r>
          </a:p>
          <a:p>
            <a:pPr algn="l">
              <a:spcBef>
                <a:spcPct val="0"/>
              </a:spcBef>
            </a:pPr>
            <a:endParaRPr lang="fr-FR" sz="1000" b="1" kern="1200" dirty="0"/>
          </a:p>
        </p:txBody>
      </p:sp>
      <p:sp>
        <p:nvSpPr>
          <p:cNvPr id="47" name="Rectangle : coins arrondis 46">
            <a:extLst>
              <a:ext uri="{FF2B5EF4-FFF2-40B4-BE49-F238E27FC236}">
                <a16:creationId xmlns:a16="http://schemas.microsoft.com/office/drawing/2014/main" id="{871F047E-C25E-4A33-93B3-9A9C6AC538AA}"/>
              </a:ext>
            </a:extLst>
          </p:cNvPr>
          <p:cNvSpPr/>
          <p:nvPr/>
        </p:nvSpPr>
        <p:spPr>
          <a:xfrm>
            <a:off x="3487495" y="2656714"/>
            <a:ext cx="2121411" cy="372136"/>
          </a:xfrm>
          <a:prstGeom prst="roundRect">
            <a:avLst/>
          </a:prstGeom>
          <a:solidFill>
            <a:schemeClr val="accent6">
              <a:lumMod val="20000"/>
              <a:lumOff val="80000"/>
              <a:alpha val="90000"/>
            </a:schemeClr>
          </a:solidFill>
          <a:ln w="19050">
            <a:solidFill>
              <a:schemeClr val="tx1"/>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628" tIns="110628" rIns="110628" bIns="110628" numCol="1" spcCol="1270" anchor="t" anchorCtr="0">
            <a:noAutofit/>
          </a:bodyPr>
          <a:lstStyle/>
          <a:p>
            <a:pPr marL="57150" lvl="1" indent="-57150" algn="l" defTabSz="444500">
              <a:lnSpc>
                <a:spcPct val="90000"/>
              </a:lnSpc>
              <a:spcBef>
                <a:spcPct val="0"/>
              </a:spcBef>
              <a:spcAft>
                <a:spcPct val="15000"/>
              </a:spcAft>
              <a:buChar char="•"/>
            </a:pPr>
            <a:r>
              <a:rPr lang="fr-FR" sz="1000" b="1" kern="1200" dirty="0"/>
              <a:t> Rdv 1 : Installation scanner</a:t>
            </a:r>
          </a:p>
        </p:txBody>
      </p:sp>
      <p:sp>
        <p:nvSpPr>
          <p:cNvPr id="49" name="Organigramme : Terminateur 48">
            <a:extLst>
              <a:ext uri="{FF2B5EF4-FFF2-40B4-BE49-F238E27FC236}">
                <a16:creationId xmlns:a16="http://schemas.microsoft.com/office/drawing/2014/main" id="{FE4455A7-863A-447D-AE75-23B1C9E40703}"/>
              </a:ext>
            </a:extLst>
          </p:cNvPr>
          <p:cNvSpPr/>
          <p:nvPr/>
        </p:nvSpPr>
        <p:spPr>
          <a:xfrm>
            <a:off x="4022089" y="2935258"/>
            <a:ext cx="1654405" cy="244127"/>
          </a:xfrm>
          <a:prstGeom prst="flowChartTerminator">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36000" tIns="110628" rIns="36000" bIns="110628" numCol="1" spcCol="1270" anchor="ctr" anchorCtr="0">
            <a:noAutofit/>
          </a:bodyPr>
          <a:lstStyle/>
          <a:p>
            <a:pPr marL="0" lvl="1" algn="ctr" defTabSz="444500">
              <a:lnSpc>
                <a:spcPct val="90000"/>
              </a:lnSpc>
              <a:spcBef>
                <a:spcPct val="0"/>
              </a:spcBef>
              <a:spcAft>
                <a:spcPct val="15000"/>
              </a:spcAft>
            </a:pPr>
            <a:r>
              <a:rPr lang="fr-FR" sz="1000" b="1" dirty="0">
                <a:solidFill>
                  <a:schemeClr val="accent5"/>
                </a:solidFill>
              </a:rPr>
              <a:t>Service Système et Réseau</a:t>
            </a:r>
            <a:endParaRPr lang="fr-FR" sz="1000" b="1" kern="1200" dirty="0">
              <a:solidFill>
                <a:schemeClr val="accent5"/>
              </a:solidFill>
            </a:endParaRPr>
          </a:p>
        </p:txBody>
      </p:sp>
      <p:sp>
        <p:nvSpPr>
          <p:cNvPr id="51" name="Rectangle : coins arrondis 50">
            <a:extLst>
              <a:ext uri="{FF2B5EF4-FFF2-40B4-BE49-F238E27FC236}">
                <a16:creationId xmlns:a16="http://schemas.microsoft.com/office/drawing/2014/main" id="{1868FC2D-E1D3-4874-823A-09706153C79B}"/>
              </a:ext>
            </a:extLst>
          </p:cNvPr>
          <p:cNvSpPr/>
          <p:nvPr/>
        </p:nvSpPr>
        <p:spPr>
          <a:xfrm>
            <a:off x="6583097" y="3510903"/>
            <a:ext cx="2208483" cy="805988"/>
          </a:xfrm>
          <a:prstGeom prst="roundRect">
            <a:avLst/>
          </a:prstGeom>
          <a:solidFill>
            <a:schemeClr val="accent6">
              <a:lumMod val="20000"/>
              <a:lumOff val="80000"/>
              <a:alpha val="90000"/>
            </a:schemeClr>
          </a:solidFill>
          <a:ln w="19050">
            <a:solidFill>
              <a:schemeClr val="tx1"/>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628" tIns="110628" rIns="110628" bIns="110628" numCol="1" spcCol="1270" anchor="t" anchorCtr="0">
            <a:noAutofit/>
          </a:bodyPr>
          <a:lstStyle/>
          <a:p>
            <a:pPr marL="57150" lvl="1" indent="0" algn="l" defTabSz="444500">
              <a:lnSpc>
                <a:spcPct val="90000"/>
              </a:lnSpc>
              <a:spcBef>
                <a:spcPct val="0"/>
              </a:spcBef>
              <a:spcAft>
                <a:spcPct val="15000"/>
              </a:spcAft>
              <a:buChar char="•"/>
            </a:pPr>
            <a:r>
              <a:rPr lang="fr-FR" sz="1000" b="1" kern="1200" dirty="0"/>
              <a:t> Session 5 : pour fin de paramétrage et formation socle, facturation, télétransmission, </a:t>
            </a:r>
            <a:r>
              <a:rPr lang="fr-FR" sz="1000" b="1" kern="1200" dirty="0" err="1"/>
              <a:t>ADRi</a:t>
            </a:r>
            <a:endParaRPr lang="fr-FR" sz="1000" b="1" kern="1200" dirty="0"/>
          </a:p>
          <a:p>
            <a:pPr marL="0" marR="0" lvl="0" indent="0" algn="l" defTabSz="914400" eaLnBrk="1" fontAlgn="auto" latinLnBrk="0" hangingPunct="1">
              <a:lnSpc>
                <a:spcPct val="100000"/>
              </a:lnSpc>
              <a:spcBef>
                <a:spcPct val="0"/>
              </a:spcBef>
              <a:spcAft>
                <a:spcPts val="0"/>
              </a:spcAft>
              <a:buClrTx/>
              <a:buSzTx/>
              <a:buFontTx/>
              <a:buNone/>
              <a:tabLst/>
              <a:defRPr/>
            </a:pPr>
            <a:r>
              <a:rPr lang="fr-FR" sz="1000" b="1" kern="1200" dirty="0"/>
              <a:t> </a:t>
            </a:r>
          </a:p>
        </p:txBody>
      </p:sp>
      <p:sp>
        <p:nvSpPr>
          <p:cNvPr id="42" name="Accolade fermante 41">
            <a:extLst>
              <a:ext uri="{FF2B5EF4-FFF2-40B4-BE49-F238E27FC236}">
                <a16:creationId xmlns:a16="http://schemas.microsoft.com/office/drawing/2014/main" id="{78208225-E602-4047-A845-71886CD9FB15}"/>
              </a:ext>
            </a:extLst>
          </p:cNvPr>
          <p:cNvSpPr/>
          <p:nvPr/>
        </p:nvSpPr>
        <p:spPr>
          <a:xfrm rot="5400000">
            <a:off x="5983751" y="422386"/>
            <a:ext cx="359910" cy="11363865"/>
          </a:xfrm>
          <a:prstGeom prst="rightBrace">
            <a:avLst>
              <a:gd name="adj1" fmla="val 25000"/>
              <a:gd name="adj2" fmla="val 32261"/>
            </a:avLst>
          </a:prstGeom>
          <a:noFill/>
          <a:ln w="28575">
            <a:gradFill flip="none" rotWithShape="1">
              <a:gsLst>
                <a:gs pos="72000">
                  <a:srgbClr val="5B9BD5"/>
                </a:gs>
                <a:gs pos="35000">
                  <a:srgbClr val="FFC000"/>
                </a:gs>
                <a:gs pos="14000">
                  <a:srgbClr val="FB5820"/>
                </a:gs>
                <a:gs pos="93000">
                  <a:srgbClr val="70AD47"/>
                </a:gs>
              </a:gsLst>
              <a:path path="circle">
                <a:fillToRect l="100000" t="100000"/>
              </a:path>
              <a:tileRect r="-100000" b="-100000"/>
            </a:gradFill>
            <a:headEnd type="triangle"/>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Rectangle : coins arrondis 59">
            <a:extLst>
              <a:ext uri="{FF2B5EF4-FFF2-40B4-BE49-F238E27FC236}">
                <a16:creationId xmlns:a16="http://schemas.microsoft.com/office/drawing/2014/main" id="{D8325F96-B7A0-44C6-92C2-43E06B9AA778}"/>
              </a:ext>
            </a:extLst>
          </p:cNvPr>
          <p:cNvSpPr/>
          <p:nvPr/>
        </p:nvSpPr>
        <p:spPr>
          <a:xfrm>
            <a:off x="6931689" y="6329470"/>
            <a:ext cx="2510487" cy="372136"/>
          </a:xfrm>
          <a:prstGeom prst="roundRect">
            <a:avLst/>
          </a:prstGeom>
          <a:solidFill>
            <a:schemeClr val="lt1">
              <a:hueOff val="0"/>
              <a:satOff val="0"/>
              <a:lumOff val="0"/>
            </a:schemeClr>
          </a:solidFill>
          <a:ln w="19050">
            <a:solidFill>
              <a:schemeClr val="tx1"/>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628" tIns="110628" rIns="110628" bIns="110628" numCol="1" spcCol="1270" anchor="t" anchorCtr="0">
            <a:noAutofit/>
          </a:bodyPr>
          <a:lstStyle/>
          <a:p>
            <a:pPr marL="0" lvl="1" algn="ctr" defTabSz="444500">
              <a:lnSpc>
                <a:spcPct val="90000"/>
              </a:lnSpc>
              <a:spcBef>
                <a:spcPct val="0"/>
              </a:spcBef>
              <a:spcAft>
                <a:spcPct val="15000"/>
              </a:spcAft>
            </a:pPr>
            <a:r>
              <a:rPr lang="fr-FR" sz="1000" b="1" dirty="0"/>
              <a:t>Projet global ± 2 ou 3 mois</a:t>
            </a:r>
            <a:endParaRPr lang="fr-FR" sz="1000" b="1" kern="1200" dirty="0"/>
          </a:p>
        </p:txBody>
      </p:sp>
      <p:sp>
        <p:nvSpPr>
          <p:cNvPr id="30" name="Organigramme : Terminateur 29">
            <a:extLst>
              <a:ext uri="{FF2B5EF4-FFF2-40B4-BE49-F238E27FC236}">
                <a16:creationId xmlns:a16="http://schemas.microsoft.com/office/drawing/2014/main" id="{29AF2CA9-3FB2-473B-8C28-7325F3CDB5D5}"/>
              </a:ext>
            </a:extLst>
          </p:cNvPr>
          <p:cNvSpPr/>
          <p:nvPr/>
        </p:nvSpPr>
        <p:spPr>
          <a:xfrm>
            <a:off x="7235168" y="3167027"/>
            <a:ext cx="1654405" cy="244127"/>
          </a:xfrm>
          <a:prstGeom prst="flowChartTerminator">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36000" tIns="110628" rIns="36000" bIns="110628" numCol="1" spcCol="1270" anchor="ctr" anchorCtr="0">
            <a:noAutofit/>
          </a:bodyPr>
          <a:lstStyle/>
          <a:p>
            <a:pPr marL="0" lvl="1" algn="ctr" defTabSz="444500">
              <a:lnSpc>
                <a:spcPct val="90000"/>
              </a:lnSpc>
              <a:spcBef>
                <a:spcPct val="0"/>
              </a:spcBef>
              <a:spcAft>
                <a:spcPct val="15000"/>
              </a:spcAft>
            </a:pPr>
            <a:r>
              <a:rPr lang="fr-FR" sz="1000" b="1" dirty="0">
                <a:solidFill>
                  <a:schemeClr val="accent5"/>
                </a:solidFill>
              </a:rPr>
              <a:t>Service Système et Réseau</a:t>
            </a:r>
            <a:endParaRPr lang="fr-FR" sz="1000" b="1" kern="1200" dirty="0">
              <a:solidFill>
                <a:schemeClr val="accent5"/>
              </a:solidFill>
            </a:endParaRPr>
          </a:p>
        </p:txBody>
      </p:sp>
      <p:sp>
        <p:nvSpPr>
          <p:cNvPr id="31" name="Organigramme : Terminateur 30">
            <a:extLst>
              <a:ext uri="{FF2B5EF4-FFF2-40B4-BE49-F238E27FC236}">
                <a16:creationId xmlns:a16="http://schemas.microsoft.com/office/drawing/2014/main" id="{E0DA409B-16D3-4F31-BA72-FBAE718B3A8D}"/>
              </a:ext>
            </a:extLst>
          </p:cNvPr>
          <p:cNvSpPr/>
          <p:nvPr/>
        </p:nvSpPr>
        <p:spPr>
          <a:xfrm>
            <a:off x="1160203" y="3278724"/>
            <a:ext cx="1654405" cy="244127"/>
          </a:xfrm>
          <a:prstGeom prst="flowChartTerminator">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36000" tIns="110628" rIns="36000" bIns="110628" numCol="1" spcCol="1270" anchor="ctr" anchorCtr="0">
            <a:noAutofit/>
          </a:bodyPr>
          <a:lstStyle/>
          <a:p>
            <a:pPr marL="0" lvl="1" algn="ctr" defTabSz="444500">
              <a:lnSpc>
                <a:spcPct val="90000"/>
              </a:lnSpc>
              <a:spcBef>
                <a:spcPct val="0"/>
              </a:spcBef>
              <a:spcAft>
                <a:spcPct val="15000"/>
              </a:spcAft>
            </a:pPr>
            <a:r>
              <a:rPr lang="fr-FR" sz="1000" b="1" dirty="0">
                <a:solidFill>
                  <a:schemeClr val="accent5"/>
                </a:solidFill>
              </a:rPr>
              <a:t>Service Commercial</a:t>
            </a:r>
          </a:p>
        </p:txBody>
      </p:sp>
      <p:sp>
        <p:nvSpPr>
          <p:cNvPr id="32" name="Organigramme : Terminateur 31">
            <a:extLst>
              <a:ext uri="{FF2B5EF4-FFF2-40B4-BE49-F238E27FC236}">
                <a16:creationId xmlns:a16="http://schemas.microsoft.com/office/drawing/2014/main" id="{46C9ED46-D177-4748-84A3-867340F4716B}"/>
              </a:ext>
            </a:extLst>
          </p:cNvPr>
          <p:cNvSpPr/>
          <p:nvPr/>
        </p:nvSpPr>
        <p:spPr>
          <a:xfrm>
            <a:off x="4114859" y="4302244"/>
            <a:ext cx="1654405" cy="244127"/>
          </a:xfrm>
          <a:prstGeom prst="flowChartTerminator">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36000" tIns="110628" rIns="36000" bIns="110628" numCol="1" spcCol="1270" anchor="ctr" anchorCtr="0">
            <a:noAutofit/>
          </a:bodyPr>
          <a:lstStyle/>
          <a:p>
            <a:pPr marL="0" lvl="1" algn="ctr" defTabSz="444500">
              <a:lnSpc>
                <a:spcPct val="90000"/>
              </a:lnSpc>
              <a:spcBef>
                <a:spcPct val="0"/>
              </a:spcBef>
              <a:spcAft>
                <a:spcPct val="15000"/>
              </a:spcAft>
            </a:pPr>
            <a:r>
              <a:rPr lang="fr-FR" sz="1000" b="1" dirty="0">
                <a:solidFill>
                  <a:schemeClr val="accent5"/>
                </a:solidFill>
              </a:rPr>
              <a:t>Service Formation</a:t>
            </a:r>
          </a:p>
        </p:txBody>
      </p:sp>
      <p:sp>
        <p:nvSpPr>
          <p:cNvPr id="40" name="Organigramme : Terminateur 39">
            <a:extLst>
              <a:ext uri="{FF2B5EF4-FFF2-40B4-BE49-F238E27FC236}">
                <a16:creationId xmlns:a16="http://schemas.microsoft.com/office/drawing/2014/main" id="{1B928CB3-F8FB-4D94-8935-2A8687CD5F34}"/>
              </a:ext>
            </a:extLst>
          </p:cNvPr>
          <p:cNvSpPr/>
          <p:nvPr/>
        </p:nvSpPr>
        <p:spPr>
          <a:xfrm>
            <a:off x="9062542" y="6454023"/>
            <a:ext cx="1480101" cy="359497"/>
          </a:xfrm>
          <a:prstGeom prst="flowChartTerminator">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36000" tIns="110628" rIns="36000" bIns="110628" numCol="1" spcCol="1270" anchor="ctr" anchorCtr="0">
            <a:noAutofit/>
          </a:bodyPr>
          <a:lstStyle/>
          <a:p>
            <a:pPr marL="0" lvl="1" algn="ctr" defTabSz="444500">
              <a:lnSpc>
                <a:spcPct val="90000"/>
              </a:lnSpc>
              <a:spcBef>
                <a:spcPct val="0"/>
              </a:spcBef>
              <a:spcAft>
                <a:spcPct val="15000"/>
              </a:spcAft>
            </a:pPr>
            <a:r>
              <a:rPr lang="fr-FR" sz="1000" b="1" dirty="0">
                <a:solidFill>
                  <a:schemeClr val="accent5"/>
                </a:solidFill>
              </a:rPr>
              <a:t>Service Planification / Chef de projet</a:t>
            </a:r>
          </a:p>
        </p:txBody>
      </p:sp>
      <p:sp>
        <p:nvSpPr>
          <p:cNvPr id="41" name="Rectangle : coins arrondis 40">
            <a:extLst>
              <a:ext uri="{FF2B5EF4-FFF2-40B4-BE49-F238E27FC236}">
                <a16:creationId xmlns:a16="http://schemas.microsoft.com/office/drawing/2014/main" id="{C5974CD3-9D85-4BFB-BB61-1AE489E8D14D}"/>
              </a:ext>
            </a:extLst>
          </p:cNvPr>
          <p:cNvSpPr/>
          <p:nvPr/>
        </p:nvSpPr>
        <p:spPr>
          <a:xfrm>
            <a:off x="595970" y="3619808"/>
            <a:ext cx="2042217" cy="645050"/>
          </a:xfrm>
          <a:prstGeom prst="roundRect">
            <a:avLst/>
          </a:prstGeom>
          <a:ln w="19050">
            <a:solidFill>
              <a:schemeClr val="tx1"/>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628" tIns="110628" rIns="110628" bIns="110628" numCol="1" spcCol="1270" anchor="t" anchorCtr="0">
            <a:noAutofit/>
          </a:bodyPr>
          <a:lstStyle/>
          <a:p>
            <a:pPr marL="57150" lvl="1" indent="-57150" algn="l" defTabSz="444500">
              <a:lnSpc>
                <a:spcPct val="90000"/>
              </a:lnSpc>
              <a:spcBef>
                <a:spcPct val="0"/>
              </a:spcBef>
              <a:spcAft>
                <a:spcPct val="15000"/>
              </a:spcAft>
              <a:buChar char="•"/>
            </a:pPr>
            <a:r>
              <a:rPr lang="fr-FR" sz="1000" b="1" kern="1200" dirty="0"/>
              <a:t>Travail en agence préalable : scanner les ordonnances dans les dossiers</a:t>
            </a:r>
          </a:p>
        </p:txBody>
      </p:sp>
      <p:sp>
        <p:nvSpPr>
          <p:cNvPr id="57" name="Rectangle : coins arrondis 56">
            <a:extLst>
              <a:ext uri="{FF2B5EF4-FFF2-40B4-BE49-F238E27FC236}">
                <a16:creationId xmlns:a16="http://schemas.microsoft.com/office/drawing/2014/main" id="{FDF36AA2-A269-463F-AD2A-6E1DF427E710}"/>
              </a:ext>
            </a:extLst>
          </p:cNvPr>
          <p:cNvSpPr/>
          <p:nvPr/>
        </p:nvSpPr>
        <p:spPr>
          <a:xfrm>
            <a:off x="3487493" y="4609508"/>
            <a:ext cx="2121411" cy="670548"/>
          </a:xfrm>
          <a:prstGeom prst="roundRect">
            <a:avLst/>
          </a:prstGeom>
          <a:ln w="19050">
            <a:solidFill>
              <a:schemeClr val="tx1"/>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628" tIns="110628" rIns="110628" bIns="110628" numCol="1" spcCol="1270" anchor="t" anchorCtr="0">
            <a:noAutofit/>
          </a:bodyPr>
          <a:lstStyle/>
          <a:p>
            <a:pPr marL="57150" lvl="1" indent="-57150" algn="l" defTabSz="444500">
              <a:lnSpc>
                <a:spcPct val="90000"/>
              </a:lnSpc>
              <a:spcBef>
                <a:spcPct val="0"/>
              </a:spcBef>
              <a:spcAft>
                <a:spcPct val="15000"/>
              </a:spcAft>
              <a:buChar char="•"/>
            </a:pPr>
            <a:r>
              <a:rPr lang="fr-FR" sz="1000" b="1" kern="1200" dirty="0"/>
              <a:t>Travail en agence sur mise en conformité suivant plan d’action </a:t>
            </a:r>
            <a:r>
              <a:rPr lang="fr-FR" sz="1000" kern="1200" dirty="0"/>
              <a:t>(soutien vidéos)</a:t>
            </a:r>
          </a:p>
        </p:txBody>
      </p:sp>
      <p:sp>
        <p:nvSpPr>
          <p:cNvPr id="59" name="Rectangle : coins arrondis 58">
            <a:extLst>
              <a:ext uri="{FF2B5EF4-FFF2-40B4-BE49-F238E27FC236}">
                <a16:creationId xmlns:a16="http://schemas.microsoft.com/office/drawing/2014/main" id="{9707886E-2377-458C-9C6C-A5AF347A8FE7}"/>
              </a:ext>
            </a:extLst>
          </p:cNvPr>
          <p:cNvSpPr/>
          <p:nvPr/>
        </p:nvSpPr>
        <p:spPr>
          <a:xfrm>
            <a:off x="3497432" y="5383506"/>
            <a:ext cx="2121411" cy="542913"/>
          </a:xfrm>
          <a:prstGeom prst="roundRect">
            <a:avLst/>
          </a:prstGeom>
          <a:solidFill>
            <a:schemeClr val="accent6">
              <a:lumMod val="20000"/>
              <a:lumOff val="80000"/>
              <a:alpha val="90000"/>
            </a:schemeClr>
          </a:solidFill>
          <a:ln w="19050">
            <a:solidFill>
              <a:schemeClr val="tx1"/>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628" tIns="110628" rIns="110628" bIns="110628" numCol="1" spcCol="1270" anchor="t" anchorCtr="0">
            <a:noAutofit/>
          </a:bodyPr>
          <a:lstStyle/>
          <a:p>
            <a:pPr marL="57150" lvl="1" indent="-57150" algn="l" defTabSz="444500">
              <a:lnSpc>
                <a:spcPct val="90000"/>
              </a:lnSpc>
              <a:spcBef>
                <a:spcPct val="0"/>
              </a:spcBef>
              <a:spcAft>
                <a:spcPct val="15000"/>
              </a:spcAft>
              <a:buChar char="•"/>
            </a:pPr>
            <a:r>
              <a:rPr lang="fr-FR" sz="1000" b="1" kern="1200" dirty="0"/>
              <a:t>Session 3  : contrôle des actions menées</a:t>
            </a:r>
          </a:p>
        </p:txBody>
      </p:sp>
      <p:sp>
        <p:nvSpPr>
          <p:cNvPr id="61" name="Organigramme : Terminateur 60">
            <a:extLst>
              <a:ext uri="{FF2B5EF4-FFF2-40B4-BE49-F238E27FC236}">
                <a16:creationId xmlns:a16="http://schemas.microsoft.com/office/drawing/2014/main" id="{57F1E3B4-2F56-4BE6-837A-4F84818C7E36}"/>
              </a:ext>
            </a:extLst>
          </p:cNvPr>
          <p:cNvSpPr/>
          <p:nvPr/>
        </p:nvSpPr>
        <p:spPr>
          <a:xfrm>
            <a:off x="4187687" y="5804914"/>
            <a:ext cx="1654405" cy="244127"/>
          </a:xfrm>
          <a:prstGeom prst="flowChartTerminator">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36000" tIns="110628" rIns="36000" bIns="110628" numCol="1" spcCol="1270" anchor="ctr" anchorCtr="0">
            <a:noAutofit/>
          </a:bodyPr>
          <a:lstStyle/>
          <a:p>
            <a:pPr marL="0" lvl="1" algn="ctr" defTabSz="444500">
              <a:lnSpc>
                <a:spcPct val="90000"/>
              </a:lnSpc>
              <a:spcBef>
                <a:spcPct val="0"/>
              </a:spcBef>
              <a:spcAft>
                <a:spcPct val="15000"/>
              </a:spcAft>
            </a:pPr>
            <a:r>
              <a:rPr lang="fr-FR" sz="1000" b="1" dirty="0">
                <a:solidFill>
                  <a:schemeClr val="accent5"/>
                </a:solidFill>
              </a:rPr>
              <a:t>Service Formation</a:t>
            </a:r>
          </a:p>
        </p:txBody>
      </p:sp>
      <p:sp>
        <p:nvSpPr>
          <p:cNvPr id="63" name="Organigramme : Terminateur 62">
            <a:extLst>
              <a:ext uri="{FF2B5EF4-FFF2-40B4-BE49-F238E27FC236}">
                <a16:creationId xmlns:a16="http://schemas.microsoft.com/office/drawing/2014/main" id="{D55217FA-5DDB-429A-957E-5C9E9B1BD905}"/>
              </a:ext>
            </a:extLst>
          </p:cNvPr>
          <p:cNvSpPr/>
          <p:nvPr/>
        </p:nvSpPr>
        <p:spPr>
          <a:xfrm>
            <a:off x="7218524" y="4208202"/>
            <a:ext cx="1654405" cy="244127"/>
          </a:xfrm>
          <a:prstGeom prst="flowChartTerminator">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36000" tIns="110628" rIns="36000" bIns="110628" numCol="1" spcCol="1270" anchor="ctr" anchorCtr="0">
            <a:noAutofit/>
          </a:bodyPr>
          <a:lstStyle/>
          <a:p>
            <a:pPr marL="0" lvl="1" algn="ctr" defTabSz="444500">
              <a:lnSpc>
                <a:spcPct val="90000"/>
              </a:lnSpc>
              <a:spcBef>
                <a:spcPct val="0"/>
              </a:spcBef>
              <a:spcAft>
                <a:spcPct val="15000"/>
              </a:spcAft>
            </a:pPr>
            <a:r>
              <a:rPr lang="fr-FR" sz="1000" b="1" dirty="0">
                <a:solidFill>
                  <a:schemeClr val="accent5"/>
                </a:solidFill>
              </a:rPr>
              <a:t>Service Formation</a:t>
            </a:r>
          </a:p>
        </p:txBody>
      </p:sp>
      <p:sp>
        <p:nvSpPr>
          <p:cNvPr id="64" name="Organigramme : Terminateur 63">
            <a:extLst>
              <a:ext uri="{FF2B5EF4-FFF2-40B4-BE49-F238E27FC236}">
                <a16:creationId xmlns:a16="http://schemas.microsoft.com/office/drawing/2014/main" id="{99354FF6-C806-48E9-85B1-CE0FA0C0F54A}"/>
              </a:ext>
            </a:extLst>
          </p:cNvPr>
          <p:cNvSpPr/>
          <p:nvPr/>
        </p:nvSpPr>
        <p:spPr>
          <a:xfrm>
            <a:off x="10432176" y="3436740"/>
            <a:ext cx="1654405" cy="244127"/>
          </a:xfrm>
          <a:prstGeom prst="flowChartTerminator">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spcFirstLastPara="0" vert="horz" wrap="square" lIns="36000" tIns="110628" rIns="36000" bIns="110628" numCol="1" spcCol="1270" anchor="ctr" anchorCtr="0">
            <a:noAutofit/>
          </a:bodyPr>
          <a:lstStyle/>
          <a:p>
            <a:pPr marL="0" lvl="1" algn="ctr" defTabSz="444500">
              <a:lnSpc>
                <a:spcPct val="90000"/>
              </a:lnSpc>
              <a:spcBef>
                <a:spcPct val="0"/>
              </a:spcBef>
              <a:spcAft>
                <a:spcPct val="15000"/>
              </a:spcAft>
            </a:pPr>
            <a:r>
              <a:rPr lang="fr-FR" sz="1000" b="1" dirty="0">
                <a:solidFill>
                  <a:schemeClr val="accent5"/>
                </a:solidFill>
              </a:rPr>
              <a:t>Service Formation</a:t>
            </a:r>
          </a:p>
        </p:txBody>
      </p:sp>
      <p:sp>
        <p:nvSpPr>
          <p:cNvPr id="65" name="Rectangle : coins arrondis 64">
            <a:extLst>
              <a:ext uri="{FF2B5EF4-FFF2-40B4-BE49-F238E27FC236}">
                <a16:creationId xmlns:a16="http://schemas.microsoft.com/office/drawing/2014/main" id="{914CB54C-44A0-41BD-8FA3-3C09A7D28FBB}"/>
              </a:ext>
            </a:extLst>
          </p:cNvPr>
          <p:cNvSpPr/>
          <p:nvPr/>
        </p:nvSpPr>
        <p:spPr>
          <a:xfrm>
            <a:off x="3466679" y="3234992"/>
            <a:ext cx="2152164" cy="453563"/>
          </a:xfrm>
          <a:prstGeom prst="roundRect">
            <a:avLst/>
          </a:prstGeom>
          <a:ln w="19050">
            <a:solidFill>
              <a:schemeClr val="tx1"/>
            </a:solidFill>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628" tIns="110628" rIns="110628" bIns="110628" numCol="1" spcCol="1270" anchor="t" anchorCtr="0">
            <a:noAutofit/>
          </a:bodyPr>
          <a:lstStyle/>
          <a:p>
            <a:pPr marL="57150" lvl="1" indent="-57150" algn="l" defTabSz="444500">
              <a:lnSpc>
                <a:spcPct val="90000"/>
              </a:lnSpc>
              <a:spcBef>
                <a:spcPct val="0"/>
              </a:spcBef>
              <a:spcAft>
                <a:spcPct val="15000"/>
              </a:spcAft>
              <a:buChar char="•"/>
            </a:pPr>
            <a:r>
              <a:rPr lang="fr-FR" sz="1000" b="1" kern="1200" dirty="0"/>
              <a:t>Travail en agence : scanner les ordonnances dans les dossiers</a:t>
            </a:r>
          </a:p>
        </p:txBody>
      </p:sp>
      <p:sp>
        <p:nvSpPr>
          <p:cNvPr id="66" name="Rectangle : coins arrondis 65">
            <a:extLst>
              <a:ext uri="{FF2B5EF4-FFF2-40B4-BE49-F238E27FC236}">
                <a16:creationId xmlns:a16="http://schemas.microsoft.com/office/drawing/2014/main" id="{251848FB-72EE-48F7-9B0D-5D3F8D497AD7}"/>
              </a:ext>
            </a:extLst>
          </p:cNvPr>
          <p:cNvSpPr/>
          <p:nvPr/>
        </p:nvSpPr>
        <p:spPr>
          <a:xfrm>
            <a:off x="9640887" y="3722661"/>
            <a:ext cx="2204752" cy="937517"/>
          </a:xfrm>
          <a:prstGeom prst="roundRect">
            <a:avLst/>
          </a:prstGeom>
          <a:solidFill>
            <a:schemeClr val="accent6">
              <a:lumMod val="20000"/>
              <a:lumOff val="80000"/>
              <a:alpha val="90000"/>
            </a:schemeClr>
          </a:solidFill>
          <a:ln w="19050">
            <a:solidFill>
              <a:schemeClr val="tx1"/>
            </a:solidFill>
            <a:prstDash val="dash"/>
          </a:ln>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628" tIns="110628" rIns="110628" bIns="110628"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fr-FR" sz="1000" b="1" i="1" kern="1200" dirty="0"/>
              <a:t> </a:t>
            </a:r>
            <a:r>
              <a:rPr lang="fr-FR" sz="1000" i="1" kern="1200" dirty="0"/>
              <a:t>Session 7 : Optionnel</a:t>
            </a:r>
            <a:br>
              <a:rPr lang="fr-FR" sz="1000" i="1" kern="1200" dirty="0"/>
            </a:br>
            <a:r>
              <a:rPr lang="fr-FR" sz="1000" i="1" kern="1200" dirty="0"/>
              <a:t>Uniquement si questions ou points de blocages persistants</a:t>
            </a:r>
          </a:p>
          <a:p>
            <a:pPr algn="l">
              <a:spcBef>
                <a:spcPct val="0"/>
              </a:spcBef>
            </a:pPr>
            <a:endParaRPr lang="fr-FR" sz="1000" b="1" kern="1200" dirty="0"/>
          </a:p>
        </p:txBody>
      </p:sp>
      <p:sp>
        <p:nvSpPr>
          <p:cNvPr id="67" name="Organigramme : Terminateur 66">
            <a:extLst>
              <a:ext uri="{FF2B5EF4-FFF2-40B4-BE49-F238E27FC236}">
                <a16:creationId xmlns:a16="http://schemas.microsoft.com/office/drawing/2014/main" id="{1B72A2D2-0B24-4B00-9061-BA01A26CEEBE}"/>
              </a:ext>
            </a:extLst>
          </p:cNvPr>
          <p:cNvSpPr/>
          <p:nvPr/>
        </p:nvSpPr>
        <p:spPr>
          <a:xfrm>
            <a:off x="10432176" y="4532198"/>
            <a:ext cx="1654405" cy="244127"/>
          </a:xfrm>
          <a:prstGeom prst="flowChartTerminator">
            <a:avLst/>
          </a:prstGeom>
          <a:solidFill>
            <a:schemeClr val="accent5">
              <a:lumMod val="20000"/>
              <a:lumOff val="80000"/>
            </a:schemeClr>
          </a:solidFill>
          <a:ln>
            <a:prstDash val="dash"/>
          </a:ln>
        </p:spPr>
        <p:style>
          <a:lnRef idx="2">
            <a:schemeClr val="accent5"/>
          </a:lnRef>
          <a:fillRef idx="1">
            <a:schemeClr val="lt1"/>
          </a:fillRef>
          <a:effectRef idx="0">
            <a:schemeClr val="accent5"/>
          </a:effectRef>
          <a:fontRef idx="minor">
            <a:schemeClr val="dk1"/>
          </a:fontRef>
        </p:style>
        <p:txBody>
          <a:bodyPr spcFirstLastPara="0" vert="horz" wrap="square" lIns="36000" tIns="110628" rIns="36000" bIns="110628" numCol="1" spcCol="1270" anchor="ctr" anchorCtr="0">
            <a:noAutofit/>
          </a:bodyPr>
          <a:lstStyle/>
          <a:p>
            <a:pPr marL="0" lvl="1" algn="ctr" defTabSz="444500">
              <a:lnSpc>
                <a:spcPct val="90000"/>
              </a:lnSpc>
              <a:spcBef>
                <a:spcPct val="0"/>
              </a:spcBef>
              <a:spcAft>
                <a:spcPct val="15000"/>
              </a:spcAft>
            </a:pPr>
            <a:r>
              <a:rPr lang="fr-FR" sz="1000" b="1" dirty="0">
                <a:solidFill>
                  <a:schemeClr val="accent5"/>
                </a:solidFill>
              </a:rPr>
              <a:t>Service Formation</a:t>
            </a:r>
          </a:p>
        </p:txBody>
      </p:sp>
    </p:spTree>
    <p:extLst>
      <p:ext uri="{BB962C8B-B14F-4D97-AF65-F5344CB8AC3E}">
        <p14:creationId xmlns:p14="http://schemas.microsoft.com/office/powerpoint/2010/main" val="27740966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000"/>
                                        <p:tgtEl>
                                          <p:spTgt spid="9"/>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p:stCondLst>
                              <p:cond delay="4500"/>
                            </p:stCondLst>
                            <p:childTnLst>
                              <p:par>
                                <p:cTn id="16" presetID="10" presetClass="entr" presetSubtype="0" fill="hold" grpId="0" nodeType="afterEffect">
                                  <p:stCondLst>
                                    <p:cond delay="1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6000"/>
                            </p:stCondLst>
                            <p:childTnLst>
                              <p:par>
                                <p:cTn id="20" presetID="22" presetClass="entr" presetSubtype="1" fill="hold" grpId="0" nodeType="afterEffect">
                                  <p:stCondLst>
                                    <p:cond delay="1000"/>
                                  </p:stCondLst>
                                  <p:childTnLst>
                                    <p:set>
                                      <p:cBhvr>
                                        <p:cTn id="21" dur="1" fill="hold">
                                          <p:stCondLst>
                                            <p:cond delay="0"/>
                                          </p:stCondLst>
                                        </p:cTn>
                                        <p:tgtEl>
                                          <p:spTgt spid="47"/>
                                        </p:tgtEl>
                                        <p:attrNameLst>
                                          <p:attrName>style.visibility</p:attrName>
                                        </p:attrNameLst>
                                      </p:cBhvr>
                                      <p:to>
                                        <p:strVal val="visible"/>
                                      </p:to>
                                    </p:set>
                                    <p:animEffect transition="in" filter="wipe(up)">
                                      <p:cBhvr>
                                        <p:cTn id="22" dur="1000"/>
                                        <p:tgtEl>
                                          <p:spTgt spid="47"/>
                                        </p:tgtEl>
                                      </p:cBhvr>
                                    </p:animEffect>
                                  </p:childTnLst>
                                </p:cTn>
                              </p:par>
                            </p:childTnLst>
                          </p:cTn>
                        </p:par>
                        <p:par>
                          <p:cTn id="23" fill="hold">
                            <p:stCondLst>
                              <p:cond delay="8000"/>
                            </p:stCondLst>
                            <p:childTnLst>
                              <p:par>
                                <p:cTn id="24" presetID="22" presetClass="entr" presetSubtype="8" fill="hold" grpId="0" nodeType="afterEffect">
                                  <p:stCondLst>
                                    <p:cond delay="500"/>
                                  </p:stCondLst>
                                  <p:childTnLst>
                                    <p:set>
                                      <p:cBhvr>
                                        <p:cTn id="25" dur="1" fill="hold">
                                          <p:stCondLst>
                                            <p:cond delay="0"/>
                                          </p:stCondLst>
                                        </p:cTn>
                                        <p:tgtEl>
                                          <p:spTgt spid="49"/>
                                        </p:tgtEl>
                                        <p:attrNameLst>
                                          <p:attrName>style.visibility</p:attrName>
                                        </p:attrNameLst>
                                      </p:cBhvr>
                                      <p:to>
                                        <p:strVal val="visible"/>
                                      </p:to>
                                    </p:set>
                                    <p:animEffect transition="in" filter="wipe(left)">
                                      <p:cBhvr>
                                        <p:cTn id="26" dur="500"/>
                                        <p:tgtEl>
                                          <p:spTgt spid="49"/>
                                        </p:tgtEl>
                                      </p:cBhvr>
                                    </p:animEffect>
                                  </p:childTnLst>
                                </p:cTn>
                              </p:par>
                            </p:childTnLst>
                          </p:cTn>
                        </p:par>
                        <p:par>
                          <p:cTn id="27" fill="hold">
                            <p:stCondLst>
                              <p:cond delay="9000"/>
                            </p:stCondLst>
                            <p:childTnLst>
                              <p:par>
                                <p:cTn id="28" presetID="22" presetClass="entr" presetSubtype="1" fill="hold" grpId="0" nodeType="afterEffect">
                                  <p:stCondLst>
                                    <p:cond delay="1000"/>
                                  </p:stCondLst>
                                  <p:childTnLst>
                                    <p:set>
                                      <p:cBhvr>
                                        <p:cTn id="29" dur="1" fill="hold">
                                          <p:stCondLst>
                                            <p:cond delay="0"/>
                                          </p:stCondLst>
                                        </p:cTn>
                                        <p:tgtEl>
                                          <p:spTgt spid="33"/>
                                        </p:tgtEl>
                                        <p:attrNameLst>
                                          <p:attrName>style.visibility</p:attrName>
                                        </p:attrNameLst>
                                      </p:cBhvr>
                                      <p:to>
                                        <p:strVal val="visible"/>
                                      </p:to>
                                    </p:set>
                                    <p:animEffect transition="in" filter="wipe(up)">
                                      <p:cBhvr>
                                        <p:cTn id="30" dur="2000"/>
                                        <p:tgtEl>
                                          <p:spTgt spid="33"/>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12000"/>
                            </p:stCondLst>
                            <p:childTnLst>
                              <p:par>
                                <p:cTn id="35" presetID="10" presetClass="entr" presetSubtype="0" fill="hold" grpId="0" nodeType="afterEffect">
                                  <p:stCondLst>
                                    <p:cond delay="100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13500"/>
                            </p:stCondLst>
                            <p:childTnLst>
                              <p:par>
                                <p:cTn id="39" presetID="22" presetClass="entr" presetSubtype="1" fill="hold" grpId="0" nodeType="afterEffect">
                                  <p:stCondLst>
                                    <p:cond delay="100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1000"/>
                                        <p:tgtEl>
                                          <p:spTgt spid="36"/>
                                        </p:tgtEl>
                                      </p:cBhvr>
                                    </p:animEffect>
                                  </p:childTnLst>
                                </p:cTn>
                              </p:par>
                            </p:childTnLst>
                          </p:cTn>
                        </p:par>
                        <p:par>
                          <p:cTn id="42" fill="hold">
                            <p:stCondLst>
                              <p:cond delay="15500"/>
                            </p:stCondLst>
                            <p:childTnLst>
                              <p:par>
                                <p:cTn id="43" presetID="22" presetClass="entr" presetSubtype="1" fill="hold" grpId="0" nodeType="afterEffect">
                                  <p:stCondLst>
                                    <p:cond delay="1000"/>
                                  </p:stCondLst>
                                  <p:childTnLst>
                                    <p:set>
                                      <p:cBhvr>
                                        <p:cTn id="44" dur="1" fill="hold">
                                          <p:stCondLst>
                                            <p:cond delay="0"/>
                                          </p:stCondLst>
                                        </p:cTn>
                                        <p:tgtEl>
                                          <p:spTgt spid="51"/>
                                        </p:tgtEl>
                                        <p:attrNameLst>
                                          <p:attrName>style.visibility</p:attrName>
                                        </p:attrNameLst>
                                      </p:cBhvr>
                                      <p:to>
                                        <p:strVal val="visible"/>
                                      </p:to>
                                    </p:set>
                                    <p:animEffect transition="in" filter="wipe(up)">
                                      <p:cBhvr>
                                        <p:cTn id="45" dur="1500"/>
                                        <p:tgtEl>
                                          <p:spTgt spid="51"/>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par>
                          <p:cTn id="49" fill="hold">
                            <p:stCondLst>
                              <p:cond delay="18000"/>
                            </p:stCondLst>
                            <p:childTnLst>
                              <p:par>
                                <p:cTn id="50" presetID="10" presetClass="entr" presetSubtype="0" fill="hold" grpId="0" nodeType="afterEffect">
                                  <p:stCondLst>
                                    <p:cond delay="100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par>
                          <p:cTn id="53" fill="hold">
                            <p:stCondLst>
                              <p:cond delay="19500"/>
                            </p:stCondLst>
                            <p:childTnLst>
                              <p:par>
                                <p:cTn id="54" presetID="22" presetClass="entr" presetSubtype="1" fill="hold" grpId="0" nodeType="afterEffect">
                                  <p:stCondLst>
                                    <p:cond delay="100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1500"/>
                                        <p:tgtEl>
                                          <p:spTgt spid="39"/>
                                        </p:tgtEl>
                                      </p:cBhvr>
                                    </p:animEffect>
                                  </p:childTnLst>
                                </p:cTn>
                              </p:par>
                            </p:childTnLst>
                          </p:cTn>
                        </p:par>
                        <p:par>
                          <p:cTn id="57" fill="hold">
                            <p:stCondLst>
                              <p:cond delay="22000"/>
                            </p:stCondLst>
                            <p:childTnLst>
                              <p:par>
                                <p:cTn id="58" presetID="22" presetClass="entr" presetSubtype="8" fill="hold" grpId="0" nodeType="afterEffect">
                                  <p:stCondLst>
                                    <p:cond delay="50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1000"/>
                                        <p:tgtEl>
                                          <p:spTgt spid="42"/>
                                        </p:tgtEl>
                                      </p:cBhvr>
                                    </p:animEffect>
                                  </p:childTnLst>
                                </p:cTn>
                              </p:par>
                            </p:childTnLst>
                          </p:cTn>
                        </p:par>
                        <p:par>
                          <p:cTn id="61" fill="hold">
                            <p:stCondLst>
                              <p:cond delay="23500"/>
                            </p:stCondLst>
                            <p:childTnLst>
                              <p:par>
                                <p:cTn id="62" presetID="1" presetClass="entr" presetSubtype="0" fill="hold" grpId="0" nodeType="afterEffect">
                                  <p:stCondLst>
                                    <p:cond delay="0"/>
                                  </p:stCondLst>
                                  <p:childTnLst>
                                    <p:set>
                                      <p:cBhvr>
                                        <p:cTn id="63" dur="1" fill="hold">
                                          <p:stCondLst>
                                            <p:cond delay="0"/>
                                          </p:stCondLst>
                                        </p:cTn>
                                        <p:tgtEl>
                                          <p:spTgt spid="60"/>
                                        </p:tgtEl>
                                        <p:attrNameLst>
                                          <p:attrName>style.visibility</p:attrName>
                                        </p:attrNameLst>
                                      </p:cBhvr>
                                      <p:to>
                                        <p:strVal val="visible"/>
                                      </p:to>
                                    </p:set>
                                  </p:childTnLst>
                                </p:cTn>
                              </p:par>
                            </p:childTnLst>
                          </p:cTn>
                        </p:par>
                        <p:par>
                          <p:cTn id="64" fill="hold">
                            <p:stCondLst>
                              <p:cond delay="23500"/>
                            </p:stCondLst>
                            <p:childTnLst>
                              <p:par>
                                <p:cTn id="65" presetID="26" presetClass="emph" presetSubtype="0" fill="hold" grpId="1" nodeType="afterEffect">
                                  <p:stCondLst>
                                    <p:cond delay="0"/>
                                  </p:stCondLst>
                                  <p:childTnLst>
                                    <p:animEffect transition="out" filter="fade">
                                      <p:cBhvr>
                                        <p:cTn id="66" dur="500" tmFilter="0, 0; .2, .5; .8, .5; 1, 0"/>
                                        <p:tgtEl>
                                          <p:spTgt spid="60"/>
                                        </p:tgtEl>
                                      </p:cBhvr>
                                    </p:animEffect>
                                    <p:animScale>
                                      <p:cBhvr>
                                        <p:cTn id="67" dur="250" autoRev="1" fill="hold"/>
                                        <p:tgtEl>
                                          <p:spTgt spid="60"/>
                                        </p:tgtEl>
                                      </p:cBhvr>
                                      <p:by x="105000" y="105000"/>
                                    </p:animScale>
                                  </p:childTnLst>
                                </p:cTn>
                              </p:par>
                            </p:childTnLst>
                          </p:cTn>
                        </p:par>
                        <p:par>
                          <p:cTn id="68" fill="hold">
                            <p:stCondLst>
                              <p:cond delay="24000"/>
                            </p:stCondLst>
                            <p:childTnLst>
                              <p:par>
                                <p:cTn id="69" presetID="22" presetClass="entr" presetSubtype="8" fill="hold" grpId="0" nodeType="afterEffect">
                                  <p:stCondLst>
                                    <p:cond delay="50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par>
                          <p:cTn id="72" fill="hold">
                            <p:stCondLst>
                              <p:cond delay="25000"/>
                            </p:stCondLst>
                            <p:childTnLst>
                              <p:par>
                                <p:cTn id="73" presetID="22" presetClass="entr" presetSubtype="8" fill="hold" grpId="0" nodeType="afterEffect">
                                  <p:stCondLst>
                                    <p:cond delay="500"/>
                                  </p:stCondLst>
                                  <p:childTnLst>
                                    <p:set>
                                      <p:cBhvr>
                                        <p:cTn id="74" dur="1" fill="hold">
                                          <p:stCondLst>
                                            <p:cond delay="0"/>
                                          </p:stCondLst>
                                        </p:cTn>
                                        <p:tgtEl>
                                          <p:spTgt spid="31"/>
                                        </p:tgtEl>
                                        <p:attrNameLst>
                                          <p:attrName>style.visibility</p:attrName>
                                        </p:attrNameLst>
                                      </p:cBhvr>
                                      <p:to>
                                        <p:strVal val="visible"/>
                                      </p:to>
                                    </p:set>
                                    <p:animEffect transition="in" filter="wipe(left)">
                                      <p:cBhvr>
                                        <p:cTn id="75" dur="500"/>
                                        <p:tgtEl>
                                          <p:spTgt spid="31"/>
                                        </p:tgtEl>
                                      </p:cBhvr>
                                    </p:animEffect>
                                  </p:childTnLst>
                                </p:cTn>
                              </p:par>
                            </p:childTnLst>
                          </p:cTn>
                        </p:par>
                        <p:par>
                          <p:cTn id="76" fill="hold">
                            <p:stCondLst>
                              <p:cond delay="26000"/>
                            </p:stCondLst>
                            <p:childTnLst>
                              <p:par>
                                <p:cTn id="77" presetID="22" presetClass="entr" presetSubtype="8" fill="hold" grpId="0" nodeType="afterEffect">
                                  <p:stCondLst>
                                    <p:cond delay="50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27000"/>
                            </p:stCondLst>
                            <p:childTnLst>
                              <p:par>
                                <p:cTn id="81" presetID="22" presetClass="entr" presetSubtype="8" fill="hold" grpId="0" nodeType="afterEffect">
                                  <p:stCondLst>
                                    <p:cond delay="50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500"/>
                                        <p:tgtEl>
                                          <p:spTgt spid="40"/>
                                        </p:tgtEl>
                                      </p:cBhvr>
                                    </p:animEffect>
                                  </p:childTnLst>
                                </p:cTn>
                              </p:par>
                            </p:childTnLst>
                          </p:cTn>
                        </p:par>
                        <p:par>
                          <p:cTn id="84" fill="hold">
                            <p:stCondLst>
                              <p:cond delay="28000"/>
                            </p:stCondLst>
                            <p:childTnLst>
                              <p:par>
                                <p:cTn id="85" presetID="22" presetClass="entr" presetSubtype="1" fill="hold" grpId="0" nodeType="afterEffect">
                                  <p:stCondLst>
                                    <p:cond delay="1000"/>
                                  </p:stCondLst>
                                  <p:childTnLst>
                                    <p:set>
                                      <p:cBhvr>
                                        <p:cTn id="86" dur="1" fill="hold">
                                          <p:stCondLst>
                                            <p:cond delay="0"/>
                                          </p:stCondLst>
                                        </p:cTn>
                                        <p:tgtEl>
                                          <p:spTgt spid="41"/>
                                        </p:tgtEl>
                                        <p:attrNameLst>
                                          <p:attrName>style.visibility</p:attrName>
                                        </p:attrNameLst>
                                      </p:cBhvr>
                                      <p:to>
                                        <p:strVal val="visible"/>
                                      </p:to>
                                    </p:set>
                                    <p:animEffect transition="in" filter="wipe(up)">
                                      <p:cBhvr>
                                        <p:cTn id="87" dur="2000"/>
                                        <p:tgtEl>
                                          <p:spTgt spid="41"/>
                                        </p:tgtEl>
                                      </p:cBhvr>
                                    </p:animEffect>
                                  </p:childTnLst>
                                </p:cTn>
                              </p:par>
                            </p:childTnLst>
                          </p:cTn>
                        </p:par>
                        <p:par>
                          <p:cTn id="88" fill="hold">
                            <p:stCondLst>
                              <p:cond delay="31000"/>
                            </p:stCondLst>
                            <p:childTnLst>
                              <p:par>
                                <p:cTn id="89" presetID="22" presetClass="entr" presetSubtype="1" fill="hold" grpId="0" nodeType="afterEffect">
                                  <p:stCondLst>
                                    <p:cond delay="1000"/>
                                  </p:stCondLst>
                                  <p:childTnLst>
                                    <p:set>
                                      <p:cBhvr>
                                        <p:cTn id="90" dur="1" fill="hold">
                                          <p:stCondLst>
                                            <p:cond delay="0"/>
                                          </p:stCondLst>
                                        </p:cTn>
                                        <p:tgtEl>
                                          <p:spTgt spid="57"/>
                                        </p:tgtEl>
                                        <p:attrNameLst>
                                          <p:attrName>style.visibility</p:attrName>
                                        </p:attrNameLst>
                                      </p:cBhvr>
                                      <p:to>
                                        <p:strVal val="visible"/>
                                      </p:to>
                                    </p:set>
                                    <p:animEffect transition="in" filter="wipe(up)">
                                      <p:cBhvr>
                                        <p:cTn id="91" dur="2000"/>
                                        <p:tgtEl>
                                          <p:spTgt spid="57"/>
                                        </p:tgtEl>
                                      </p:cBhvr>
                                    </p:animEffect>
                                  </p:childTnLst>
                                </p:cTn>
                              </p:par>
                            </p:childTnLst>
                          </p:cTn>
                        </p:par>
                        <p:par>
                          <p:cTn id="92" fill="hold">
                            <p:stCondLst>
                              <p:cond delay="34000"/>
                            </p:stCondLst>
                            <p:childTnLst>
                              <p:par>
                                <p:cTn id="93" presetID="22" presetClass="entr" presetSubtype="1" fill="hold" grpId="0" nodeType="afterEffect">
                                  <p:stCondLst>
                                    <p:cond delay="1000"/>
                                  </p:stCondLst>
                                  <p:childTnLst>
                                    <p:set>
                                      <p:cBhvr>
                                        <p:cTn id="94" dur="1" fill="hold">
                                          <p:stCondLst>
                                            <p:cond delay="0"/>
                                          </p:stCondLst>
                                        </p:cTn>
                                        <p:tgtEl>
                                          <p:spTgt spid="59"/>
                                        </p:tgtEl>
                                        <p:attrNameLst>
                                          <p:attrName>style.visibility</p:attrName>
                                        </p:attrNameLst>
                                      </p:cBhvr>
                                      <p:to>
                                        <p:strVal val="visible"/>
                                      </p:to>
                                    </p:set>
                                    <p:animEffect transition="in" filter="wipe(up)">
                                      <p:cBhvr>
                                        <p:cTn id="95" dur="2000"/>
                                        <p:tgtEl>
                                          <p:spTgt spid="59"/>
                                        </p:tgtEl>
                                      </p:cBhvr>
                                    </p:animEffect>
                                  </p:childTnLst>
                                </p:cTn>
                              </p:par>
                            </p:childTnLst>
                          </p:cTn>
                        </p:par>
                        <p:par>
                          <p:cTn id="96" fill="hold">
                            <p:stCondLst>
                              <p:cond delay="37000"/>
                            </p:stCondLst>
                            <p:childTnLst>
                              <p:par>
                                <p:cTn id="97" presetID="22" presetClass="entr" presetSubtype="8" fill="hold" grpId="0" nodeType="afterEffect">
                                  <p:stCondLst>
                                    <p:cond delay="500"/>
                                  </p:stCondLst>
                                  <p:childTnLst>
                                    <p:set>
                                      <p:cBhvr>
                                        <p:cTn id="98" dur="1" fill="hold">
                                          <p:stCondLst>
                                            <p:cond delay="0"/>
                                          </p:stCondLst>
                                        </p:cTn>
                                        <p:tgtEl>
                                          <p:spTgt spid="61"/>
                                        </p:tgtEl>
                                        <p:attrNameLst>
                                          <p:attrName>style.visibility</p:attrName>
                                        </p:attrNameLst>
                                      </p:cBhvr>
                                      <p:to>
                                        <p:strVal val="visible"/>
                                      </p:to>
                                    </p:set>
                                    <p:animEffect transition="in" filter="wipe(left)">
                                      <p:cBhvr>
                                        <p:cTn id="99" dur="500"/>
                                        <p:tgtEl>
                                          <p:spTgt spid="61"/>
                                        </p:tgtEl>
                                      </p:cBhvr>
                                    </p:animEffect>
                                  </p:childTnLst>
                                </p:cTn>
                              </p:par>
                            </p:childTnLst>
                          </p:cTn>
                        </p:par>
                        <p:par>
                          <p:cTn id="100" fill="hold">
                            <p:stCondLst>
                              <p:cond delay="38000"/>
                            </p:stCondLst>
                            <p:childTnLst>
                              <p:par>
                                <p:cTn id="101" presetID="22" presetClass="entr" presetSubtype="8" fill="hold" grpId="0" nodeType="afterEffect">
                                  <p:stCondLst>
                                    <p:cond delay="500"/>
                                  </p:stCondLst>
                                  <p:childTnLst>
                                    <p:set>
                                      <p:cBhvr>
                                        <p:cTn id="102" dur="1" fill="hold">
                                          <p:stCondLst>
                                            <p:cond delay="0"/>
                                          </p:stCondLst>
                                        </p:cTn>
                                        <p:tgtEl>
                                          <p:spTgt spid="63"/>
                                        </p:tgtEl>
                                        <p:attrNameLst>
                                          <p:attrName>style.visibility</p:attrName>
                                        </p:attrNameLst>
                                      </p:cBhvr>
                                      <p:to>
                                        <p:strVal val="visible"/>
                                      </p:to>
                                    </p:set>
                                    <p:animEffect transition="in" filter="wipe(left)">
                                      <p:cBhvr>
                                        <p:cTn id="103" dur="500"/>
                                        <p:tgtEl>
                                          <p:spTgt spid="63"/>
                                        </p:tgtEl>
                                      </p:cBhvr>
                                    </p:animEffect>
                                  </p:childTnLst>
                                </p:cTn>
                              </p:par>
                            </p:childTnLst>
                          </p:cTn>
                        </p:par>
                        <p:par>
                          <p:cTn id="104" fill="hold">
                            <p:stCondLst>
                              <p:cond delay="39000"/>
                            </p:stCondLst>
                            <p:childTnLst>
                              <p:par>
                                <p:cTn id="105" presetID="22" presetClass="entr" presetSubtype="8" fill="hold" grpId="0" nodeType="afterEffect">
                                  <p:stCondLst>
                                    <p:cond delay="500"/>
                                  </p:stCondLst>
                                  <p:childTnLst>
                                    <p:set>
                                      <p:cBhvr>
                                        <p:cTn id="106" dur="1" fill="hold">
                                          <p:stCondLst>
                                            <p:cond delay="0"/>
                                          </p:stCondLst>
                                        </p:cTn>
                                        <p:tgtEl>
                                          <p:spTgt spid="64"/>
                                        </p:tgtEl>
                                        <p:attrNameLst>
                                          <p:attrName>style.visibility</p:attrName>
                                        </p:attrNameLst>
                                      </p:cBhvr>
                                      <p:to>
                                        <p:strVal val="visible"/>
                                      </p:to>
                                    </p:set>
                                    <p:animEffect transition="in" filter="wipe(left)">
                                      <p:cBhvr>
                                        <p:cTn id="107" dur="500"/>
                                        <p:tgtEl>
                                          <p:spTgt spid="64"/>
                                        </p:tgtEl>
                                      </p:cBhvr>
                                    </p:animEffect>
                                  </p:childTnLst>
                                </p:cTn>
                              </p:par>
                            </p:childTnLst>
                          </p:cTn>
                        </p:par>
                        <p:par>
                          <p:cTn id="108" fill="hold">
                            <p:stCondLst>
                              <p:cond delay="40000"/>
                            </p:stCondLst>
                            <p:childTnLst>
                              <p:par>
                                <p:cTn id="109" presetID="22" presetClass="entr" presetSubtype="1" fill="hold" grpId="0" nodeType="afterEffect">
                                  <p:stCondLst>
                                    <p:cond delay="1000"/>
                                  </p:stCondLst>
                                  <p:childTnLst>
                                    <p:set>
                                      <p:cBhvr>
                                        <p:cTn id="110" dur="1" fill="hold">
                                          <p:stCondLst>
                                            <p:cond delay="0"/>
                                          </p:stCondLst>
                                        </p:cTn>
                                        <p:tgtEl>
                                          <p:spTgt spid="65"/>
                                        </p:tgtEl>
                                        <p:attrNameLst>
                                          <p:attrName>style.visibility</p:attrName>
                                        </p:attrNameLst>
                                      </p:cBhvr>
                                      <p:to>
                                        <p:strVal val="visible"/>
                                      </p:to>
                                    </p:set>
                                    <p:animEffect transition="in" filter="wipe(up)">
                                      <p:cBhvr>
                                        <p:cTn id="111" dur="2000"/>
                                        <p:tgtEl>
                                          <p:spTgt spid="65"/>
                                        </p:tgtEl>
                                      </p:cBhvr>
                                    </p:animEffect>
                                  </p:childTnLst>
                                </p:cTn>
                              </p:par>
                            </p:childTnLst>
                          </p:cTn>
                        </p:par>
                        <p:par>
                          <p:cTn id="112" fill="hold">
                            <p:stCondLst>
                              <p:cond delay="43000"/>
                            </p:stCondLst>
                            <p:childTnLst>
                              <p:par>
                                <p:cTn id="113" presetID="22" presetClass="entr" presetSubtype="1" fill="hold" grpId="0" nodeType="afterEffect">
                                  <p:stCondLst>
                                    <p:cond delay="1000"/>
                                  </p:stCondLst>
                                  <p:childTnLst>
                                    <p:set>
                                      <p:cBhvr>
                                        <p:cTn id="114" dur="1" fill="hold">
                                          <p:stCondLst>
                                            <p:cond delay="0"/>
                                          </p:stCondLst>
                                        </p:cTn>
                                        <p:tgtEl>
                                          <p:spTgt spid="66"/>
                                        </p:tgtEl>
                                        <p:attrNameLst>
                                          <p:attrName>style.visibility</p:attrName>
                                        </p:attrNameLst>
                                      </p:cBhvr>
                                      <p:to>
                                        <p:strVal val="visible"/>
                                      </p:to>
                                    </p:set>
                                    <p:animEffect transition="in" filter="wipe(up)">
                                      <p:cBhvr>
                                        <p:cTn id="115" dur="1500"/>
                                        <p:tgtEl>
                                          <p:spTgt spid="66"/>
                                        </p:tgtEl>
                                      </p:cBhvr>
                                    </p:animEffect>
                                  </p:childTnLst>
                                </p:cTn>
                              </p:par>
                            </p:childTnLst>
                          </p:cTn>
                        </p:par>
                        <p:par>
                          <p:cTn id="116" fill="hold">
                            <p:stCondLst>
                              <p:cond delay="45500"/>
                            </p:stCondLst>
                            <p:childTnLst>
                              <p:par>
                                <p:cTn id="117" presetID="22" presetClass="entr" presetSubtype="8" fill="hold" grpId="0" nodeType="afterEffect">
                                  <p:stCondLst>
                                    <p:cond delay="500"/>
                                  </p:stCondLst>
                                  <p:childTnLst>
                                    <p:set>
                                      <p:cBhvr>
                                        <p:cTn id="118" dur="1" fill="hold">
                                          <p:stCondLst>
                                            <p:cond delay="0"/>
                                          </p:stCondLst>
                                        </p:cTn>
                                        <p:tgtEl>
                                          <p:spTgt spid="67"/>
                                        </p:tgtEl>
                                        <p:attrNameLst>
                                          <p:attrName>style.visibility</p:attrName>
                                        </p:attrNameLst>
                                      </p:cBhvr>
                                      <p:to>
                                        <p:strVal val="visible"/>
                                      </p:to>
                                    </p:set>
                                    <p:animEffect transition="in" filter="wipe(left)">
                                      <p:cBhvr>
                                        <p:cTn id="11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33" grpId="0" animBg="1"/>
      <p:bldP spid="34" grpId="0" animBg="1"/>
      <p:bldP spid="35" grpId="0" animBg="1"/>
      <p:bldP spid="36" grpId="0" animBg="1"/>
      <p:bldP spid="37" grpId="0" animBg="1"/>
      <p:bldP spid="38" grpId="0" animBg="1"/>
      <p:bldP spid="39" grpId="0" animBg="1"/>
      <p:bldP spid="47" grpId="0" animBg="1"/>
      <p:bldP spid="49" grpId="0" animBg="1"/>
      <p:bldP spid="51" grpId="0" animBg="1"/>
      <p:bldP spid="42" grpId="0" animBg="1"/>
      <p:bldP spid="60" grpId="0" animBg="1"/>
      <p:bldP spid="60" grpId="1" animBg="1"/>
      <p:bldP spid="30" grpId="0" animBg="1"/>
      <p:bldP spid="31" grpId="0" animBg="1"/>
      <p:bldP spid="32" grpId="0" animBg="1"/>
      <p:bldP spid="40" grpId="0" animBg="1"/>
      <p:bldP spid="41" grpId="0" animBg="1"/>
      <p:bldP spid="57" grpId="0" animBg="1"/>
      <p:bldP spid="59" grpId="0" animBg="1"/>
      <p:bldP spid="61" grpId="0" animBg="1"/>
      <p:bldP spid="63" grpId="0" animBg="1"/>
      <p:bldP spid="64" grpId="0" animBg="1"/>
      <p:bldP spid="65" grpId="0" animBg="1"/>
      <p:bldP spid="66" grpId="0" animBg="1"/>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Prérequis SESAM-Vitale</a:t>
            </a:r>
          </a:p>
        </p:txBody>
      </p:sp>
      <p:sp>
        <p:nvSpPr>
          <p:cNvPr id="9" name="ZoneTexte 8"/>
          <p:cNvSpPr txBox="1"/>
          <p:nvPr/>
        </p:nvSpPr>
        <p:spPr>
          <a:xfrm>
            <a:off x="5150998" y="1370980"/>
            <a:ext cx="1870171" cy="430887"/>
          </a:xfrm>
          <a:prstGeom prst="rect">
            <a:avLst/>
          </a:prstGeom>
          <a:noFill/>
        </p:spPr>
        <p:txBody>
          <a:bodyPr wrap="square" rtlCol="0">
            <a:spAutoFit/>
          </a:bodyPr>
          <a:lstStyle/>
          <a:p>
            <a:r>
              <a:rPr lang="fr-FR" sz="2200" b="1" dirty="0">
                <a:solidFill>
                  <a:srgbClr val="433683"/>
                </a:solidFill>
              </a:rPr>
              <a:t>Administratif</a:t>
            </a:r>
          </a:p>
        </p:txBody>
      </p:sp>
      <p:sp>
        <p:nvSpPr>
          <p:cNvPr id="11" name="Rectangle 10"/>
          <p:cNvSpPr/>
          <p:nvPr/>
        </p:nvSpPr>
        <p:spPr>
          <a:xfrm>
            <a:off x="3954187" y="1968953"/>
            <a:ext cx="7651002" cy="1723549"/>
          </a:xfrm>
          <a:prstGeom prst="rect">
            <a:avLst/>
          </a:prstGeom>
        </p:spPr>
        <p:txBody>
          <a:bodyPr wrap="square">
            <a:spAutoFit/>
          </a:bodyPr>
          <a:lstStyle/>
          <a:p>
            <a:pPr marL="285750" indent="-285750" algn="just">
              <a:buFont typeface="Arial" panose="020B0604020202020204" pitchFamily="34" charset="0"/>
              <a:buChar char="•"/>
            </a:pPr>
            <a:r>
              <a:rPr lang="fr-FR" dirty="0">
                <a:solidFill>
                  <a:srgbClr val="4D4D4D"/>
                </a:solidFill>
              </a:rPr>
              <a:t>N° </a:t>
            </a:r>
            <a:r>
              <a:rPr lang="fr-FR" dirty="0" err="1">
                <a:solidFill>
                  <a:srgbClr val="4D4D4D"/>
                </a:solidFill>
              </a:rPr>
              <a:t>Finess</a:t>
            </a:r>
            <a:r>
              <a:rPr lang="fr-FR" dirty="0">
                <a:solidFill>
                  <a:srgbClr val="4D4D4D"/>
                </a:solidFill>
              </a:rPr>
              <a:t> : chaque établissement facturant doit posséder son propre contexte SESAM-Vitale.  </a:t>
            </a:r>
          </a:p>
          <a:p>
            <a:pPr marL="285750" indent="-285750" algn="just">
              <a:buFont typeface="Arial" panose="020B0604020202020204" pitchFamily="34" charset="0"/>
              <a:buChar char="•"/>
            </a:pPr>
            <a:r>
              <a:rPr lang="fr-FR" dirty="0">
                <a:solidFill>
                  <a:srgbClr val="4D4D4D"/>
                </a:solidFill>
              </a:rPr>
              <a:t>N°SIRET et adresse par établissement.</a:t>
            </a:r>
          </a:p>
          <a:p>
            <a:pPr marL="285750" indent="-285750" algn="just">
              <a:buFont typeface="Arial" panose="020B0604020202020204" pitchFamily="34" charset="0"/>
              <a:buChar char="•"/>
            </a:pPr>
            <a:r>
              <a:rPr lang="fr-FR" dirty="0">
                <a:solidFill>
                  <a:srgbClr val="4D4D4D"/>
                </a:solidFill>
              </a:rPr>
              <a:t>Nombre Factures par mois et par identifiant :</a:t>
            </a:r>
          </a:p>
          <a:p>
            <a:pPr marL="742950" lvl="1" indent="-285750" algn="just">
              <a:buFont typeface="Arial" panose="020B0604020202020204" pitchFamily="34" charset="0"/>
              <a:buChar char="•"/>
            </a:pPr>
            <a:r>
              <a:rPr lang="fr-FR" sz="1600" dirty="0">
                <a:solidFill>
                  <a:srgbClr val="4D4D4D"/>
                </a:solidFill>
              </a:rPr>
              <a:t>divers/pilotage/requête/SESAM-Vitale/statistiques/dénombrement des factures.</a:t>
            </a:r>
          </a:p>
          <a:p>
            <a:pPr marL="285750" indent="-285750" algn="just">
              <a:buFont typeface="Arial" panose="020B0604020202020204" pitchFamily="34" charset="0"/>
              <a:buChar char="•"/>
            </a:pPr>
            <a:r>
              <a:rPr lang="fr-FR" dirty="0">
                <a:solidFill>
                  <a:srgbClr val="4D4D4D"/>
                </a:solidFill>
              </a:rPr>
              <a:t>Cartes de professionnel de santé nécessaires avec double habilitation.</a:t>
            </a:r>
          </a:p>
        </p:txBody>
      </p:sp>
      <p:pic>
        <p:nvPicPr>
          <p:cNvPr id="14" name="Image 13"/>
          <p:cNvPicPr>
            <a:picLocks noChangeAspect="1"/>
          </p:cNvPicPr>
          <p:nvPr/>
        </p:nvPicPr>
        <p:blipFill>
          <a:blip r:embed="rId3"/>
          <a:stretch>
            <a:fillRect/>
          </a:stretch>
        </p:blipFill>
        <p:spPr>
          <a:xfrm>
            <a:off x="4950973" y="1441346"/>
            <a:ext cx="200025" cy="2286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10" name="Image 9">
            <a:extLst>
              <a:ext uri="{FF2B5EF4-FFF2-40B4-BE49-F238E27FC236}">
                <a16:creationId xmlns:a16="http://schemas.microsoft.com/office/drawing/2014/main" id="{A73F0EDD-4953-485B-96BA-1D0BFD907A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5912" y="1463451"/>
            <a:ext cx="720000" cy="720000"/>
          </a:xfrm>
          <a:prstGeom prst="rect">
            <a:avLst/>
          </a:prstGeom>
        </p:spPr>
      </p:pic>
      <p:pic>
        <p:nvPicPr>
          <p:cNvPr id="4" name="Image 3">
            <a:extLst>
              <a:ext uri="{FF2B5EF4-FFF2-40B4-BE49-F238E27FC236}">
                <a16:creationId xmlns:a16="http://schemas.microsoft.com/office/drawing/2014/main" id="{9EDEC55D-24BD-46E8-84E9-F359F4CC01AE}"/>
              </a:ext>
            </a:extLst>
          </p:cNvPr>
          <p:cNvPicPr>
            <a:picLocks noChangeAspect="1"/>
          </p:cNvPicPr>
          <p:nvPr/>
        </p:nvPicPr>
        <p:blipFill>
          <a:blip r:embed="rId6"/>
          <a:stretch>
            <a:fillRect/>
          </a:stretch>
        </p:blipFill>
        <p:spPr>
          <a:xfrm>
            <a:off x="5404992" y="3785715"/>
            <a:ext cx="4435199" cy="2833599"/>
          </a:xfrm>
          <a:prstGeom prst="rect">
            <a:avLst/>
          </a:prstGeom>
          <a:ln>
            <a:solidFill>
              <a:srgbClr val="FF0000"/>
            </a:solidFill>
          </a:ln>
        </p:spPr>
      </p:pic>
    </p:spTree>
    <p:extLst>
      <p:ext uri="{BB962C8B-B14F-4D97-AF65-F5344CB8AC3E}">
        <p14:creationId xmlns:p14="http://schemas.microsoft.com/office/powerpoint/2010/main" val="18345074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1500"/>
                            </p:stCondLst>
                            <p:childTnLst>
                              <p:par>
                                <p:cTn id="21" presetID="10" presetClass="entr" presetSubtype="0" fill="hold" nodeType="afterEffect">
                                  <p:stCondLst>
                                    <p:cond delay="4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Prérequis SESAM-Vitale</a:t>
            </a:r>
          </a:p>
        </p:txBody>
      </p:sp>
      <p:sp>
        <p:nvSpPr>
          <p:cNvPr id="9" name="ZoneTexte 8"/>
          <p:cNvSpPr txBox="1"/>
          <p:nvPr/>
        </p:nvSpPr>
        <p:spPr>
          <a:xfrm>
            <a:off x="5150998" y="1376030"/>
            <a:ext cx="4565570" cy="430887"/>
          </a:xfrm>
          <a:prstGeom prst="rect">
            <a:avLst/>
          </a:prstGeom>
          <a:noFill/>
        </p:spPr>
        <p:txBody>
          <a:bodyPr wrap="square" rtlCol="0">
            <a:spAutoFit/>
          </a:bodyPr>
          <a:lstStyle/>
          <a:p>
            <a:r>
              <a:rPr lang="fr-FR" sz="2200" b="1" dirty="0">
                <a:solidFill>
                  <a:srgbClr val="433683"/>
                </a:solidFill>
              </a:rPr>
              <a:t>Carte professionnel de santé</a:t>
            </a:r>
          </a:p>
        </p:txBody>
      </p:sp>
      <p:pic>
        <p:nvPicPr>
          <p:cNvPr id="14" name="Image 13"/>
          <p:cNvPicPr>
            <a:picLocks noChangeAspect="1"/>
          </p:cNvPicPr>
          <p:nvPr/>
        </p:nvPicPr>
        <p:blipFill>
          <a:blip r:embed="rId3"/>
          <a:stretch>
            <a:fillRect/>
          </a:stretch>
        </p:blipFill>
        <p:spPr>
          <a:xfrm>
            <a:off x="4950973" y="1446396"/>
            <a:ext cx="200025" cy="2286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sp>
        <p:nvSpPr>
          <p:cNvPr id="20" name="Rectangle 19">
            <a:extLst>
              <a:ext uri="{FF2B5EF4-FFF2-40B4-BE49-F238E27FC236}">
                <a16:creationId xmlns:a16="http://schemas.microsoft.com/office/drawing/2014/main" id="{AEAB00D9-C84B-4DE0-81AD-152DCD061B40}"/>
              </a:ext>
            </a:extLst>
          </p:cNvPr>
          <p:cNvSpPr/>
          <p:nvPr/>
        </p:nvSpPr>
        <p:spPr>
          <a:xfrm>
            <a:off x="3706359" y="1982490"/>
            <a:ext cx="7651002" cy="1985159"/>
          </a:xfrm>
          <a:prstGeom prst="rect">
            <a:avLst/>
          </a:prstGeom>
        </p:spPr>
        <p:txBody>
          <a:bodyPr wrap="square">
            <a:spAutoFit/>
          </a:bodyPr>
          <a:lstStyle/>
          <a:p>
            <a:pPr algn="just"/>
            <a:r>
              <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Chaque établissement devra se procurer gratuitement des cartes professionnelles auprès de </a:t>
            </a:r>
            <a:r>
              <a:rPr lang="fr-FR" sz="1800" b="1" i="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l’ASIP SANTE*</a:t>
            </a:r>
            <a:r>
              <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 </a:t>
            </a:r>
          </a:p>
          <a:p>
            <a:pPr marL="285750" lvl="0" indent="-285750" algn="just">
              <a:spcBef>
                <a:spcPts val="600"/>
              </a:spcBef>
              <a:buFont typeface="Arial" panose="020B0604020202020204" pitchFamily="34" charset="0"/>
              <a:buChar char="•"/>
            </a:pPr>
            <a:r>
              <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Carte </a:t>
            </a:r>
            <a:r>
              <a:rPr lang="fr-FR" sz="1800" b="1" i="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CDE</a:t>
            </a:r>
            <a:r>
              <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(Carte de Directeur d’établissement) : obligatoire par SIRET</a:t>
            </a:r>
          </a:p>
          <a:p>
            <a:pPr marL="285750" lvl="0" indent="-285750" algn="just">
              <a:spcBef>
                <a:spcPts val="600"/>
              </a:spcBef>
              <a:buFont typeface="Arial" panose="020B0604020202020204" pitchFamily="34" charset="0"/>
              <a:buChar char="•"/>
            </a:pPr>
            <a:r>
              <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Carte </a:t>
            </a:r>
            <a:r>
              <a:rPr lang="fr-FR" sz="1800" b="1" i="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CPE</a:t>
            </a:r>
            <a:r>
              <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(Carte de Personnel d’établissement) : carte nominative</a:t>
            </a:r>
          </a:p>
          <a:p>
            <a:pPr marL="285750" lvl="0" indent="-285750" algn="just">
              <a:spcBef>
                <a:spcPts val="600"/>
              </a:spcBef>
              <a:buFont typeface="Arial" panose="020B0604020202020204" pitchFamily="34" charset="0"/>
              <a:buChar char="•"/>
            </a:pPr>
            <a:r>
              <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Carte </a:t>
            </a:r>
            <a:r>
              <a:rPr lang="fr-FR" sz="1800" b="1" i="1"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CPS</a:t>
            </a:r>
            <a:r>
              <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(Carte de Professionnel de Santé) : pour prothésiste, orthésiste.</a:t>
            </a:r>
          </a:p>
          <a:p>
            <a:pPr marL="285750" indent="-285750" algn="just">
              <a:buFont typeface="Arial" panose="020B0604020202020204" pitchFamily="34" charset="0"/>
              <a:buChar char="•"/>
            </a:pPr>
            <a:endParaRPr lang="fr-FR" dirty="0">
              <a:solidFill>
                <a:srgbClr val="4D4D4D"/>
              </a:solidFill>
            </a:endParaRPr>
          </a:p>
        </p:txBody>
      </p:sp>
      <p:pic>
        <p:nvPicPr>
          <p:cNvPr id="7" name="Image 6">
            <a:extLst>
              <a:ext uri="{FF2B5EF4-FFF2-40B4-BE49-F238E27FC236}">
                <a16:creationId xmlns:a16="http://schemas.microsoft.com/office/drawing/2014/main" id="{A1DB0BB7-F7EC-4AD3-A130-6758FA507A59}"/>
              </a:ext>
            </a:extLst>
          </p:cNvPr>
          <p:cNvPicPr>
            <a:picLocks noChangeAspect="1"/>
          </p:cNvPicPr>
          <p:nvPr/>
        </p:nvPicPr>
        <p:blipFill>
          <a:blip r:embed="rId5"/>
          <a:stretch>
            <a:fillRect/>
          </a:stretch>
        </p:blipFill>
        <p:spPr>
          <a:xfrm rot="1023813">
            <a:off x="8012150" y="4186213"/>
            <a:ext cx="2857500" cy="1800225"/>
          </a:xfrm>
          <a:prstGeom prst="rect">
            <a:avLst/>
          </a:prstGeom>
          <a:ln w="28575">
            <a:solidFill>
              <a:srgbClr val="FF9933"/>
            </a:solidFill>
          </a:ln>
        </p:spPr>
      </p:pic>
      <p:sp>
        <p:nvSpPr>
          <p:cNvPr id="16" name="ZoneTexte 15">
            <a:extLst>
              <a:ext uri="{FF2B5EF4-FFF2-40B4-BE49-F238E27FC236}">
                <a16:creationId xmlns:a16="http://schemas.microsoft.com/office/drawing/2014/main" id="{28F7A223-6E21-4195-8DB2-8A32327E3865}"/>
              </a:ext>
            </a:extLst>
          </p:cNvPr>
          <p:cNvSpPr txBox="1"/>
          <p:nvPr/>
        </p:nvSpPr>
        <p:spPr>
          <a:xfrm>
            <a:off x="3706360" y="4224945"/>
            <a:ext cx="3818080" cy="1477328"/>
          </a:xfrm>
          <a:prstGeom prst="rect">
            <a:avLst/>
          </a:prstGeom>
          <a:noFill/>
        </p:spPr>
        <p:txBody>
          <a:bodyPr wrap="square">
            <a:spAutoFit/>
          </a:bodyPr>
          <a:lstStyle/>
          <a:p>
            <a:pPr marL="285750" indent="-285750">
              <a:buFont typeface="Arial" panose="020B0604020202020204" pitchFamily="34" charset="0"/>
              <a:buChar char="•"/>
            </a:pPr>
            <a:r>
              <a:rPr lang="fr-FR" b="1" dirty="0"/>
              <a:t>Chaque poste facturant/télétransmettant </a:t>
            </a:r>
            <a:r>
              <a:rPr lang="fr-FR" dirty="0"/>
              <a:t>(poste comptoir / back office et à distance) devra être en possession d’une carte.</a:t>
            </a:r>
          </a:p>
        </p:txBody>
      </p:sp>
      <p:sp>
        <p:nvSpPr>
          <p:cNvPr id="17" name="ZoneTexte 16">
            <a:extLst>
              <a:ext uri="{FF2B5EF4-FFF2-40B4-BE49-F238E27FC236}">
                <a16:creationId xmlns:a16="http://schemas.microsoft.com/office/drawing/2014/main" id="{10C04401-94BE-420B-8938-F3C0A7FAA7BA}"/>
              </a:ext>
            </a:extLst>
          </p:cNvPr>
          <p:cNvSpPr txBox="1"/>
          <p:nvPr/>
        </p:nvSpPr>
        <p:spPr>
          <a:xfrm>
            <a:off x="3706359" y="5626752"/>
            <a:ext cx="4471966" cy="646331"/>
          </a:xfrm>
          <a:prstGeom prst="rect">
            <a:avLst/>
          </a:prstGeom>
          <a:noFill/>
        </p:spPr>
        <p:txBody>
          <a:bodyPr wrap="square">
            <a:spAutoFit/>
          </a:bodyPr>
          <a:lstStyle/>
          <a:p>
            <a:pPr marL="285750" indent="-285750">
              <a:buFont typeface="Arial" panose="020B0604020202020204" pitchFamily="34" charset="0"/>
              <a:buChar char="•"/>
            </a:pPr>
            <a:r>
              <a:rPr lang="fr-FR" b="1" dirty="0"/>
              <a:t>Chaque poste consultant les droits </a:t>
            </a:r>
            <a:r>
              <a:rPr lang="fr-FR" b="1" dirty="0" err="1"/>
              <a:t>ADRi</a:t>
            </a:r>
            <a:r>
              <a:rPr lang="fr-FR" b="1" dirty="0"/>
              <a:t> </a:t>
            </a:r>
            <a:r>
              <a:rPr lang="fr-FR" dirty="0"/>
              <a:t>devra être en possession d’une carte. </a:t>
            </a:r>
          </a:p>
        </p:txBody>
      </p:sp>
      <p:pic>
        <p:nvPicPr>
          <p:cNvPr id="12" name="Image 11">
            <a:extLst>
              <a:ext uri="{FF2B5EF4-FFF2-40B4-BE49-F238E27FC236}">
                <a16:creationId xmlns:a16="http://schemas.microsoft.com/office/drawing/2014/main" id="{5467A1D0-EAAA-4861-98FA-9FD16AF5A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5912" y="1463451"/>
            <a:ext cx="720000" cy="720000"/>
          </a:xfrm>
          <a:prstGeom prst="rect">
            <a:avLst/>
          </a:prstGeom>
        </p:spPr>
      </p:pic>
      <p:sp>
        <p:nvSpPr>
          <p:cNvPr id="3" name="ZoneTexte 2">
            <a:extLst>
              <a:ext uri="{FF2B5EF4-FFF2-40B4-BE49-F238E27FC236}">
                <a16:creationId xmlns:a16="http://schemas.microsoft.com/office/drawing/2014/main" id="{461EA644-DC58-4982-B04C-C9EB2B4EE95F}"/>
              </a:ext>
            </a:extLst>
          </p:cNvPr>
          <p:cNvSpPr txBox="1"/>
          <p:nvPr/>
        </p:nvSpPr>
        <p:spPr>
          <a:xfrm>
            <a:off x="7195560" y="6571908"/>
            <a:ext cx="5122463" cy="461665"/>
          </a:xfrm>
          <a:prstGeom prst="rect">
            <a:avLst/>
          </a:prstGeom>
          <a:noFill/>
        </p:spPr>
        <p:txBody>
          <a:bodyPr wrap="square" rtlCol="0">
            <a:spAutoFit/>
          </a:bodyPr>
          <a:lstStyle/>
          <a:p>
            <a:r>
              <a:rPr lang="fr-FR" sz="12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hlinkClick r:id="rId7"/>
              </a:rPr>
              <a:t>* https://esante.gouv.fr/sites/default/files/media_entity/documents/F201.pdf</a:t>
            </a:r>
            <a:endParaRPr lang="fr-FR" sz="12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1200" dirty="0"/>
          </a:p>
        </p:txBody>
      </p:sp>
    </p:spTree>
    <p:extLst>
      <p:ext uri="{BB962C8B-B14F-4D97-AF65-F5344CB8AC3E}">
        <p14:creationId xmlns:p14="http://schemas.microsoft.com/office/powerpoint/2010/main" val="19675014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1500"/>
                            </p:stCondLst>
                            <p:childTnLst>
                              <p:par>
                                <p:cTn id="21" presetID="10" presetClass="entr" presetSubtype="0" fill="hold" nodeType="afterEffect">
                                  <p:stCondLst>
                                    <p:cond delay="2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5000"/>
                            </p:stCondLst>
                            <p:childTnLst>
                              <p:par>
                                <p:cTn id="29" presetID="10" presetClass="entr" presetSubtype="0" fill="hold" grpId="0" nodeType="afterEffect">
                                  <p:stCondLst>
                                    <p:cond delay="30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8500"/>
                            </p:stCondLst>
                            <p:childTnLst>
                              <p:par>
                                <p:cTn id="33" presetID="10" presetClass="entr" presetSubtype="0" fill="hold" grpId="0" nodeType="afterEffect">
                                  <p:stCondLst>
                                    <p:cond delay="15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16" grpId="0"/>
      <p:bldP spid="1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Prérequis SESAM-Vitale</a:t>
            </a:r>
          </a:p>
        </p:txBody>
      </p:sp>
      <p:sp>
        <p:nvSpPr>
          <p:cNvPr id="9" name="ZoneTexte 8"/>
          <p:cNvSpPr txBox="1"/>
          <p:nvPr/>
        </p:nvSpPr>
        <p:spPr>
          <a:xfrm>
            <a:off x="5150998" y="1376030"/>
            <a:ext cx="4565570" cy="430887"/>
          </a:xfrm>
          <a:prstGeom prst="rect">
            <a:avLst/>
          </a:prstGeom>
          <a:noFill/>
        </p:spPr>
        <p:txBody>
          <a:bodyPr wrap="square" rtlCol="0">
            <a:spAutoFit/>
          </a:bodyPr>
          <a:lstStyle/>
          <a:p>
            <a:r>
              <a:rPr lang="fr-FR" sz="2200" b="1" dirty="0">
                <a:solidFill>
                  <a:srgbClr val="433683"/>
                </a:solidFill>
              </a:rPr>
              <a:t>Carte professionnel de santé</a:t>
            </a:r>
          </a:p>
        </p:txBody>
      </p:sp>
      <p:pic>
        <p:nvPicPr>
          <p:cNvPr id="14" name="Image 13"/>
          <p:cNvPicPr>
            <a:picLocks noChangeAspect="1"/>
          </p:cNvPicPr>
          <p:nvPr/>
        </p:nvPicPr>
        <p:blipFill>
          <a:blip r:embed="rId3"/>
          <a:stretch>
            <a:fillRect/>
          </a:stretch>
        </p:blipFill>
        <p:spPr>
          <a:xfrm>
            <a:off x="4950973" y="1446396"/>
            <a:ext cx="200025" cy="2286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sp>
        <p:nvSpPr>
          <p:cNvPr id="20" name="Rectangle 19">
            <a:extLst>
              <a:ext uri="{FF2B5EF4-FFF2-40B4-BE49-F238E27FC236}">
                <a16:creationId xmlns:a16="http://schemas.microsoft.com/office/drawing/2014/main" id="{AEAB00D9-C84B-4DE0-81AD-152DCD061B40}"/>
              </a:ext>
            </a:extLst>
          </p:cNvPr>
          <p:cNvSpPr/>
          <p:nvPr/>
        </p:nvSpPr>
        <p:spPr>
          <a:xfrm>
            <a:off x="3706359" y="1982490"/>
            <a:ext cx="7651002" cy="3416320"/>
          </a:xfrm>
          <a:prstGeom prst="rect">
            <a:avLst/>
          </a:prstGeom>
        </p:spPr>
        <p:txBody>
          <a:bodyPr wrap="square">
            <a:spAutoFit/>
          </a:bodyPr>
          <a:lstStyle/>
          <a:p>
            <a:pPr algn="just"/>
            <a:r>
              <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Délai d’obtention d’une carte</a:t>
            </a:r>
          </a:p>
          <a:p>
            <a:pPr algn="just"/>
            <a:endPar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Le délai d’obtention d’une carte est estimé de </a:t>
            </a:r>
            <a:r>
              <a:rPr lang="fr-FR" sz="1800" u="sng"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10 jours ouvrés à 3 mois </a:t>
            </a:r>
            <a:r>
              <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partir de la date de réception de votre dossier de demande complet.</a:t>
            </a:r>
          </a:p>
          <a:p>
            <a:pPr algn="just"/>
            <a:endPar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La carte est envoyée à l’adresse de correspondance indiquée dans le dossier.</a:t>
            </a:r>
          </a:p>
          <a:p>
            <a:pPr algn="just"/>
            <a:endPar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Comme pour toute carte à puce sécurisée, l’utilisation de la carte nécessite de saisir un code confidentiel et strictement personnel.</a:t>
            </a:r>
          </a:p>
          <a:p>
            <a:pPr algn="just"/>
            <a:endPar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18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Pour une sécurité maximale, les codes confidentiels de la carte (code porteur et code de déblocage) seront envoyés un jour après l’envoi de la carte.</a:t>
            </a:r>
          </a:p>
        </p:txBody>
      </p:sp>
      <p:pic>
        <p:nvPicPr>
          <p:cNvPr id="7" name="Image 6">
            <a:extLst>
              <a:ext uri="{FF2B5EF4-FFF2-40B4-BE49-F238E27FC236}">
                <a16:creationId xmlns:a16="http://schemas.microsoft.com/office/drawing/2014/main" id="{A1DB0BB7-F7EC-4AD3-A130-6758FA507A59}"/>
              </a:ext>
            </a:extLst>
          </p:cNvPr>
          <p:cNvPicPr>
            <a:picLocks noChangeAspect="1"/>
          </p:cNvPicPr>
          <p:nvPr/>
        </p:nvPicPr>
        <p:blipFill>
          <a:blip r:embed="rId5"/>
          <a:stretch>
            <a:fillRect/>
          </a:stretch>
        </p:blipFill>
        <p:spPr>
          <a:xfrm rot="1023813">
            <a:off x="10190825" y="5364274"/>
            <a:ext cx="1451298" cy="914318"/>
          </a:xfrm>
          <a:prstGeom prst="rect">
            <a:avLst/>
          </a:prstGeom>
          <a:ln w="28575">
            <a:solidFill>
              <a:srgbClr val="FF9933"/>
            </a:solidFill>
          </a:ln>
        </p:spPr>
      </p:pic>
      <p:pic>
        <p:nvPicPr>
          <p:cNvPr id="12" name="Image 11">
            <a:extLst>
              <a:ext uri="{FF2B5EF4-FFF2-40B4-BE49-F238E27FC236}">
                <a16:creationId xmlns:a16="http://schemas.microsoft.com/office/drawing/2014/main" id="{5467A1D0-EAAA-4861-98FA-9FD16AF5A5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5912" y="1463451"/>
            <a:ext cx="720000" cy="720000"/>
          </a:xfrm>
          <a:prstGeom prst="rect">
            <a:avLst/>
          </a:prstGeom>
        </p:spPr>
      </p:pic>
      <p:sp>
        <p:nvSpPr>
          <p:cNvPr id="3" name="ZoneTexte 2">
            <a:extLst>
              <a:ext uri="{FF2B5EF4-FFF2-40B4-BE49-F238E27FC236}">
                <a16:creationId xmlns:a16="http://schemas.microsoft.com/office/drawing/2014/main" id="{461EA644-DC58-4982-B04C-C9EB2B4EE95F}"/>
              </a:ext>
            </a:extLst>
          </p:cNvPr>
          <p:cNvSpPr txBox="1"/>
          <p:nvPr/>
        </p:nvSpPr>
        <p:spPr>
          <a:xfrm>
            <a:off x="7195560" y="6571908"/>
            <a:ext cx="5122463" cy="461665"/>
          </a:xfrm>
          <a:prstGeom prst="rect">
            <a:avLst/>
          </a:prstGeom>
          <a:noFill/>
        </p:spPr>
        <p:txBody>
          <a:bodyPr wrap="square" rtlCol="0">
            <a:spAutoFit/>
          </a:bodyPr>
          <a:lstStyle/>
          <a:p>
            <a:r>
              <a:rPr lang="fr-FR" sz="12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hlinkClick r:id="rId7"/>
              </a:rPr>
              <a:t>* https://esante.gouv.fr/sites/default/files/media_entity/documents/F201.pdf</a:t>
            </a:r>
            <a:endParaRPr lang="fr-FR" sz="1200" dirty="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sz="1200" dirty="0"/>
          </a:p>
        </p:txBody>
      </p:sp>
    </p:spTree>
    <p:extLst>
      <p:ext uri="{BB962C8B-B14F-4D97-AF65-F5344CB8AC3E}">
        <p14:creationId xmlns:p14="http://schemas.microsoft.com/office/powerpoint/2010/main" val="20614831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1500"/>
                            </p:stCondLst>
                            <p:childTnLst>
                              <p:par>
                                <p:cTn id="21" presetID="10" presetClass="entr" presetSubtype="0" fill="hold" nodeType="afterEffect">
                                  <p:stCondLst>
                                    <p:cond delay="5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7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1172" cy="6858000"/>
          </a:xfrm>
          <a:prstGeom prst="rect">
            <a:avLst/>
          </a:prstGeom>
        </p:spPr>
      </p:pic>
      <p:sp>
        <p:nvSpPr>
          <p:cNvPr id="6" name="ZoneTexte 5"/>
          <p:cNvSpPr txBox="1"/>
          <p:nvPr/>
        </p:nvSpPr>
        <p:spPr>
          <a:xfrm>
            <a:off x="3877519" y="502535"/>
            <a:ext cx="7866806" cy="784830"/>
          </a:xfrm>
          <a:prstGeom prst="rect">
            <a:avLst/>
          </a:prstGeom>
          <a:noFill/>
        </p:spPr>
        <p:txBody>
          <a:bodyPr wrap="square" rtlCol="0">
            <a:spAutoFit/>
          </a:bodyPr>
          <a:lstStyle/>
          <a:p>
            <a:r>
              <a:rPr lang="fr-FR" sz="4500" dirty="0">
                <a:solidFill>
                  <a:srgbClr val="84BC4A"/>
                </a:solidFill>
                <a:latin typeface="Century Gothic" panose="020B0502020202020204" pitchFamily="34" charset="0"/>
              </a:rPr>
              <a:t>Prérequis SESAM-Vitale</a:t>
            </a:r>
          </a:p>
        </p:txBody>
      </p:sp>
      <p:sp>
        <p:nvSpPr>
          <p:cNvPr id="9" name="ZoneTexte 8"/>
          <p:cNvSpPr txBox="1"/>
          <p:nvPr/>
        </p:nvSpPr>
        <p:spPr>
          <a:xfrm>
            <a:off x="5150998" y="2410073"/>
            <a:ext cx="4343380" cy="430887"/>
          </a:xfrm>
          <a:prstGeom prst="rect">
            <a:avLst/>
          </a:prstGeom>
          <a:noFill/>
        </p:spPr>
        <p:txBody>
          <a:bodyPr wrap="square" rtlCol="0">
            <a:spAutoFit/>
          </a:bodyPr>
          <a:lstStyle/>
          <a:p>
            <a:r>
              <a:rPr lang="fr-FR" sz="2200" b="1" dirty="0">
                <a:solidFill>
                  <a:srgbClr val="433683"/>
                </a:solidFill>
              </a:rPr>
              <a:t>Infrastructure informatique</a:t>
            </a:r>
          </a:p>
        </p:txBody>
      </p:sp>
      <p:sp>
        <p:nvSpPr>
          <p:cNvPr id="11" name="Rectangle 10"/>
          <p:cNvSpPr/>
          <p:nvPr/>
        </p:nvSpPr>
        <p:spPr>
          <a:xfrm>
            <a:off x="5150998" y="3153357"/>
            <a:ext cx="7651002" cy="369332"/>
          </a:xfrm>
          <a:prstGeom prst="rect">
            <a:avLst/>
          </a:prstGeom>
        </p:spPr>
        <p:txBody>
          <a:bodyPr wrap="square">
            <a:spAutoFit/>
          </a:bodyPr>
          <a:lstStyle/>
          <a:p>
            <a:pPr marL="285750" indent="-285750" algn="just">
              <a:buFont typeface="Arial" panose="020B0604020202020204" pitchFamily="34" charset="0"/>
              <a:buChar char="•"/>
            </a:pPr>
            <a:r>
              <a:rPr lang="fr-FR" b="1" dirty="0">
                <a:solidFill>
                  <a:srgbClr val="4D4D4D"/>
                </a:solidFill>
              </a:rPr>
              <a:t>Serveur</a:t>
            </a:r>
            <a:r>
              <a:rPr lang="fr-FR" dirty="0">
                <a:solidFill>
                  <a:srgbClr val="4D4D4D"/>
                </a:solidFill>
              </a:rPr>
              <a:t> </a:t>
            </a:r>
            <a:r>
              <a:rPr lang="fr-FR" b="1" dirty="0">
                <a:solidFill>
                  <a:srgbClr val="4D4D4D"/>
                </a:solidFill>
              </a:rPr>
              <a:t>: Windows </a:t>
            </a:r>
            <a:r>
              <a:rPr lang="fr-FR" dirty="0">
                <a:solidFill>
                  <a:srgbClr val="4D4D4D"/>
                </a:solidFill>
              </a:rPr>
              <a:t>2012R minimum, préconisé 2016 voir </a:t>
            </a:r>
            <a:r>
              <a:rPr lang="fr-FR" b="1" dirty="0">
                <a:solidFill>
                  <a:srgbClr val="4D4D4D"/>
                </a:solidFill>
              </a:rPr>
              <a:t>2019</a:t>
            </a:r>
            <a:r>
              <a:rPr lang="fr-FR" dirty="0">
                <a:solidFill>
                  <a:srgbClr val="4D4D4D"/>
                </a:solidFill>
              </a:rPr>
              <a:t>.</a:t>
            </a:r>
          </a:p>
        </p:txBody>
      </p:sp>
      <p:pic>
        <p:nvPicPr>
          <p:cNvPr id="14" name="Image 13"/>
          <p:cNvPicPr>
            <a:picLocks noChangeAspect="1"/>
          </p:cNvPicPr>
          <p:nvPr/>
        </p:nvPicPr>
        <p:blipFill>
          <a:blip r:embed="rId3"/>
          <a:stretch>
            <a:fillRect/>
          </a:stretch>
        </p:blipFill>
        <p:spPr>
          <a:xfrm>
            <a:off x="4950973" y="2480439"/>
            <a:ext cx="200025" cy="228600"/>
          </a:xfrm>
          <a:prstGeom prst="rect">
            <a:avLst/>
          </a:prstGeom>
        </p:spPr>
      </p:pic>
      <p:sp>
        <p:nvSpPr>
          <p:cNvPr id="15" name="Rectangle 14"/>
          <p:cNvSpPr/>
          <p:nvPr/>
        </p:nvSpPr>
        <p:spPr>
          <a:xfrm>
            <a:off x="990600" y="409575"/>
            <a:ext cx="1190625" cy="8096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200" y="580837"/>
            <a:ext cx="1003349" cy="600450"/>
          </a:xfrm>
          <a:prstGeom prst="rect">
            <a:avLst/>
          </a:prstGeom>
        </p:spPr>
      </p:pic>
      <p:pic>
        <p:nvPicPr>
          <p:cNvPr id="4" name="Image 3">
            <a:extLst>
              <a:ext uri="{FF2B5EF4-FFF2-40B4-BE49-F238E27FC236}">
                <a16:creationId xmlns:a16="http://schemas.microsoft.com/office/drawing/2014/main" id="{D54050F4-D419-43D2-84E0-8FF1B08BB6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4525" y="2798023"/>
            <a:ext cx="1080000" cy="1080000"/>
          </a:xfrm>
          <a:prstGeom prst="rect">
            <a:avLst/>
          </a:prstGeom>
        </p:spPr>
      </p:pic>
      <p:pic>
        <p:nvPicPr>
          <p:cNvPr id="7" name="Image 6">
            <a:extLst>
              <a:ext uri="{FF2B5EF4-FFF2-40B4-BE49-F238E27FC236}">
                <a16:creationId xmlns:a16="http://schemas.microsoft.com/office/drawing/2014/main" id="{1568C2F0-718B-442D-B643-E17516D8E1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4525" y="3645571"/>
            <a:ext cx="1080000" cy="1080000"/>
          </a:xfrm>
          <a:prstGeom prst="rect">
            <a:avLst/>
          </a:prstGeom>
        </p:spPr>
      </p:pic>
      <p:sp>
        <p:nvSpPr>
          <p:cNvPr id="13" name="Rectangle 12">
            <a:extLst>
              <a:ext uri="{FF2B5EF4-FFF2-40B4-BE49-F238E27FC236}">
                <a16:creationId xmlns:a16="http://schemas.microsoft.com/office/drawing/2014/main" id="{F9FF7F1D-F538-419B-827C-2886F687918D}"/>
              </a:ext>
            </a:extLst>
          </p:cNvPr>
          <p:cNvSpPr/>
          <p:nvPr/>
        </p:nvSpPr>
        <p:spPr>
          <a:xfrm>
            <a:off x="6230998" y="3878023"/>
            <a:ext cx="4141873" cy="369332"/>
          </a:xfrm>
          <a:prstGeom prst="rect">
            <a:avLst/>
          </a:prstGeom>
        </p:spPr>
        <p:txBody>
          <a:bodyPr wrap="square">
            <a:spAutoFit/>
          </a:bodyPr>
          <a:lstStyle/>
          <a:p>
            <a:pPr marL="285750" indent="-285750" algn="just">
              <a:buFont typeface="Arial" panose="020B0604020202020204" pitchFamily="34" charset="0"/>
              <a:buChar char="•"/>
            </a:pPr>
            <a:r>
              <a:rPr lang="fr-FR" b="1" dirty="0">
                <a:solidFill>
                  <a:srgbClr val="4D4D4D"/>
                </a:solidFill>
              </a:rPr>
              <a:t>PC : Windows 10 professionnel</a:t>
            </a:r>
            <a:r>
              <a:rPr lang="fr-FR" dirty="0">
                <a:solidFill>
                  <a:srgbClr val="4D4D4D"/>
                </a:solidFill>
              </a:rPr>
              <a:t>.</a:t>
            </a:r>
          </a:p>
        </p:txBody>
      </p:sp>
      <p:pic>
        <p:nvPicPr>
          <p:cNvPr id="12" name="Image 11">
            <a:extLst>
              <a:ext uri="{FF2B5EF4-FFF2-40B4-BE49-F238E27FC236}">
                <a16:creationId xmlns:a16="http://schemas.microsoft.com/office/drawing/2014/main" id="{517C56DE-8FE9-4B5F-B557-FFEB56E274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5912" y="1463451"/>
            <a:ext cx="720000" cy="720000"/>
          </a:xfrm>
          <a:prstGeom prst="rect">
            <a:avLst/>
          </a:prstGeom>
        </p:spPr>
      </p:pic>
    </p:spTree>
    <p:extLst>
      <p:ext uri="{BB962C8B-B14F-4D97-AF65-F5344CB8AC3E}">
        <p14:creationId xmlns:p14="http://schemas.microsoft.com/office/powerpoint/2010/main" val="179100335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000"/>
                            </p:stCondLst>
                            <p:childTnLst>
                              <p:par>
                                <p:cTn id="25" presetID="10" presetClass="entr" presetSubtype="0" fill="hold" nodeType="afterEffect">
                                  <p:stCondLst>
                                    <p:cond delay="75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F68031D040B24683EF4714E6BC5500" ma:contentTypeVersion="14" ma:contentTypeDescription="Create a new document." ma:contentTypeScope="" ma:versionID="bd2320df25817ab3bfeb096a03fed9ed">
  <xsd:schema xmlns:xsd="http://www.w3.org/2001/XMLSchema" xmlns:xs="http://www.w3.org/2001/XMLSchema" xmlns:p="http://schemas.microsoft.com/office/2006/metadata/properties" xmlns:ns2="f62b1e12-dae9-440b-9af7-0a6cfee11587" xmlns:ns3="2e006d83-004d-4d2c-889b-ea68651c69d5" targetNamespace="http://schemas.microsoft.com/office/2006/metadata/properties" ma:root="true" ma:fieldsID="aff4fbf93288067479d5cae9861d1954" ns2:_="" ns3:_="">
    <xsd:import namespace="f62b1e12-dae9-440b-9af7-0a6cfee11587"/>
    <xsd:import namespace="2e006d83-004d-4d2c-889b-ea68651c69d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2:MediaLengthInSeconds" minOccurs="0"/>
                <xsd:element ref="ns2:_Flow_Signoff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2b1e12-dae9-440b-9af7-0a6cfee115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Flow_SignoffStatus" ma:index="19"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006d83-004d-4d2c-889b-ea68651c69d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f62b1e12-dae9-440b-9af7-0a6cfee1158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2181F9-9B52-40AB-B781-405A88BB37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2b1e12-dae9-440b-9af7-0a6cfee11587"/>
    <ds:schemaRef ds:uri="2e006d83-004d-4d2c-889b-ea68651c69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F5EAC8-834F-40E8-9AF6-820F5195E260}">
  <ds:schemaRefs>
    <ds:schemaRef ds:uri="http://purl.org/dc/terms/"/>
    <ds:schemaRef ds:uri="http://schemas.openxmlformats.org/package/2006/metadata/core-properties"/>
    <ds:schemaRef ds:uri="http://purl.org/dc/dcmitype/"/>
    <ds:schemaRef ds:uri="2e006d83-004d-4d2c-889b-ea68651c69d5"/>
    <ds:schemaRef ds:uri="http://purl.org/dc/elements/1.1/"/>
    <ds:schemaRef ds:uri="http://schemas.microsoft.com/office/2006/metadata/properties"/>
    <ds:schemaRef ds:uri="http://schemas.microsoft.com/office/2006/documentManagement/types"/>
    <ds:schemaRef ds:uri="f62b1e12-dae9-440b-9af7-0a6cfee11587"/>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2B74C8D-51C8-4611-8F71-65494E5102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2356</TotalTime>
  <Words>2351</Words>
  <Application>Microsoft Office PowerPoint</Application>
  <PresentationFormat>Grand écran</PresentationFormat>
  <Paragraphs>270</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Johan Boyard</dc:creator>
  <cp:lastModifiedBy>Emmanuel GASNIER</cp:lastModifiedBy>
  <cp:revision>89</cp:revision>
  <dcterms:created xsi:type="dcterms:W3CDTF">2017-11-28T10:36:33Z</dcterms:created>
  <dcterms:modified xsi:type="dcterms:W3CDTF">2022-05-03T11:44:34Z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0x01010007F68031D040B24683EF4714E6BC5500</vt:lpwstr>
  </property>
</Properties>
</file>